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7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693400" cy="7556500"/>
  <p:notesSz cx="10234613" cy="7099300"/>
  <p:embeddedFontLst>
    <p:embeddedFont>
      <p:font typeface="Century Schoolbook" panose="02040604050505020304" pitchFamily="18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Wingdings 2" panose="05020102010507070707" pitchFamily="18" charset="2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DXC9g+UYs8WEp97rTDhAePa+P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7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7CE49-CED0-44F5-BFB5-F3A8A95DC7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8691FE63-1FE1-4E6E-8777-ABF92F97DF37}" type="pres">
      <dgm:prSet presAssocID="{4567CE49-CED0-44F5-BFB5-F3A8A95DC7A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EEE9AC4-42F7-42A8-B8BE-4610FD58EB66}" type="presOf" srcId="{4567CE49-CED0-44F5-BFB5-F3A8A95DC7AE}" destId="{8691FE63-1FE1-4E6E-8777-ABF92F97DF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139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 dirty="0">
              <a:solidFill>
                <a:srgbClr val="252525"/>
              </a:solidFill>
            </a:endParaRPr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89" name="Google Shape;2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11" name="Google Shape;3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24" name="Google Shape;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49" name="Google Shape;3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59" name="Google Shape;3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73" name="Google Shape;3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1023447" y="3372156"/>
            <a:ext cx="8187671" cy="31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35" tIns="86835" rIns="86835" bIns="86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8725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673350" y="3442406"/>
            <a:ext cx="7218045" cy="208730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673350" y="5512920"/>
            <a:ext cx="7218045" cy="1511300"/>
          </a:xfrm>
        </p:spPr>
        <p:txBody>
          <a:bodyPr/>
          <a:lstStyle>
            <a:lvl1pPr marL="0" indent="0" algn="l">
              <a:buNone/>
              <a:defRPr sz="2100" b="1">
                <a:solidFill>
                  <a:schemeClr val="tx2"/>
                </a:solidFill>
              </a:defRPr>
            </a:lvl1pPr>
            <a:lvl2pPr marL="521391" indent="0" algn="ctr">
              <a:buNone/>
            </a:lvl2pPr>
            <a:lvl3pPr marL="1042782" indent="0" algn="ctr">
              <a:buNone/>
            </a:lvl3pPr>
            <a:lvl4pPr marL="1564173" indent="0" algn="ctr">
              <a:buNone/>
            </a:lvl4pPr>
            <a:lvl5pPr marL="2085564" indent="0" algn="ctr">
              <a:buNone/>
            </a:lvl5pPr>
            <a:lvl6pPr marL="2606954" indent="0" algn="ctr">
              <a:buNone/>
            </a:lvl6pPr>
            <a:lvl7pPr marL="3128345" indent="0" algn="ctr">
              <a:buNone/>
            </a:lvl7pPr>
            <a:lvl8pPr marL="3649736" indent="0" algn="ctr">
              <a:buNone/>
            </a:lvl8pPr>
            <a:lvl9pPr marL="4171127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7551" y="1280805"/>
            <a:ext cx="2518833" cy="445558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7/19/2024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400086" y="4594600"/>
            <a:ext cx="4030133" cy="449123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445559" y="0"/>
            <a:ext cx="712893" cy="7556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323159" y="0"/>
            <a:ext cx="122399" cy="7556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1158452" y="0"/>
            <a:ext cx="212689" cy="7556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334710" y="0"/>
            <a:ext cx="269300" cy="7556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24363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1069340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998837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019210" y="0"/>
            <a:ext cx="0" cy="7556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247563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10658148" y="0"/>
            <a:ext cx="0" cy="7556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425787" y="0"/>
            <a:ext cx="89112" cy="7556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712894" y="3778250"/>
            <a:ext cx="1514898" cy="14273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531542" y="5362440"/>
            <a:ext cx="750110" cy="70675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275957" y="6060882"/>
            <a:ext cx="160401" cy="15113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946199" y="6377686"/>
            <a:ext cx="320802" cy="3022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2227792" y="4953706"/>
            <a:ext cx="427736" cy="403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550150" y="5430699"/>
            <a:ext cx="712893" cy="57023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7/19/2024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612"/>
            <a:ext cx="1960457" cy="6447514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7/19/2024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A500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74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1158240" y="574040"/>
            <a:ext cx="83769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 b="0" i="0">
                <a:solidFill>
                  <a:srgbClr val="A5002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ctrTitle"/>
          </p:nvPr>
        </p:nvSpPr>
        <p:spPr>
          <a:xfrm>
            <a:off x="3327147" y="613657"/>
            <a:ext cx="40392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 b="0" i="0">
                <a:solidFill>
                  <a:srgbClr val="A5002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1"/>
          </p:nvPr>
        </p:nvSpPr>
        <p:spPr>
          <a:xfrm>
            <a:off x="1604010" y="4231640"/>
            <a:ext cx="7485300" cy="18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534670" y="1763183"/>
            <a:ext cx="8732943" cy="5370153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7/19/2024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3350" y="3190522"/>
            <a:ext cx="7218045" cy="2262752"/>
          </a:xfrm>
        </p:spPr>
        <p:txBody>
          <a:bodyPr/>
          <a:lstStyle>
            <a:lvl1pPr algn="l">
              <a:buNone/>
              <a:defRPr sz="34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73350" y="5520443"/>
            <a:ext cx="7218045" cy="1511300"/>
          </a:xfrm>
        </p:spPr>
        <p:txBody>
          <a:bodyPr anchor="t"/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5955" y="1276766"/>
            <a:ext cx="2518833" cy="445558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7/19/2024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400305" y="4591448"/>
            <a:ext cx="4030133" cy="4491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445559" y="0"/>
            <a:ext cx="712893" cy="7556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323159" y="0"/>
            <a:ext cx="122399" cy="7556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158452" y="0"/>
            <a:ext cx="212689" cy="7556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334710" y="0"/>
            <a:ext cx="269300" cy="7556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24363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9340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98837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019210" y="0"/>
            <a:ext cx="0" cy="7556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247563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425787" y="0"/>
            <a:ext cx="89112" cy="7556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712894" y="3778250"/>
            <a:ext cx="1514898" cy="14273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549168" y="5362440"/>
            <a:ext cx="750110" cy="70675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275957" y="6060882"/>
            <a:ext cx="160401" cy="15113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946199" y="6381044"/>
            <a:ext cx="320802" cy="3022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2197433" y="4936173"/>
            <a:ext cx="427736" cy="403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10639540" y="0"/>
            <a:ext cx="0" cy="7556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567776" y="5430699"/>
            <a:ext cx="712893" cy="57023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7/19/2024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534670" y="1763183"/>
            <a:ext cx="4277360" cy="5037667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93818" y="1763183"/>
            <a:ext cx="4277360" cy="5037667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0860"/>
            <a:ext cx="8822055" cy="1259417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7/19/2024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34670" y="2602794"/>
            <a:ext cx="4277360" cy="4282017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5112782" y="2602794"/>
            <a:ext cx="4277360" cy="4282017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534670" y="1729599"/>
            <a:ext cx="4277360" cy="7254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5079365" y="1729599"/>
            <a:ext cx="4277360" cy="7254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7/19/2024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7/19/2024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247842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4156424" y="3510915"/>
            <a:ext cx="6951980" cy="534670"/>
          </a:xfrm>
        </p:spPr>
        <p:txBody>
          <a:bodyPr anchor="b"/>
          <a:lstStyle>
            <a:lvl1pPr algn="l">
              <a:buNone/>
              <a:defRPr sz="23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966583" y="302260"/>
            <a:ext cx="1785798" cy="5491057"/>
          </a:xfrm>
        </p:spPr>
        <p:txBody>
          <a:bodyPr/>
          <a:lstStyle>
            <a:lvl1pPr marL="0" indent="0">
              <a:spcBef>
                <a:spcPts val="456"/>
              </a:spcBef>
              <a:spcAft>
                <a:spcPts val="1140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7307157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7241546" y="0"/>
            <a:ext cx="0" cy="7556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515177" y="0"/>
            <a:ext cx="0" cy="7556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0336953" y="0"/>
            <a:ext cx="356447" cy="7556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426065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9538513" y="6297083"/>
            <a:ext cx="641604" cy="604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56447" y="302260"/>
            <a:ext cx="6594263" cy="6972131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7/19/2024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0247842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9538513" y="6297083"/>
            <a:ext cx="641604" cy="604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4131027" y="3510915"/>
            <a:ext cx="6951980" cy="534670"/>
          </a:xfrm>
        </p:spPr>
        <p:txBody>
          <a:bodyPr anchor="b"/>
          <a:lstStyle>
            <a:lvl1pPr algn="l">
              <a:buNone/>
              <a:defRPr sz="23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7218045" cy="7556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912225" y="291765"/>
            <a:ext cx="1782233" cy="5460831"/>
          </a:xfrm>
        </p:spPr>
        <p:txBody>
          <a:bodyPr rot="0" spcFirstLastPara="0" vertOverflow="overflow" horzOverflow="overflow" vert="horz" wrap="square" lIns="104278" tIns="52139" rIns="104278" bIns="52139" numCol="1" spcCol="312835" rtlCol="0" fromWordArt="0" anchor="t" anchorCtr="0" forceAA="0" compatLnSpc="1">
            <a:normAutofit/>
          </a:bodyPr>
          <a:lstStyle>
            <a:lvl1pPr marL="0" indent="0">
              <a:spcBef>
                <a:spcPts val="114"/>
              </a:spcBef>
              <a:spcAft>
                <a:spcPts val="456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515177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0336953" y="0"/>
            <a:ext cx="356447" cy="7556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426065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7307157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7241546" y="0"/>
            <a:ext cx="0" cy="7556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7/19/2024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0247842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534670" y="302610"/>
            <a:ext cx="8732943" cy="1259417"/>
          </a:xfrm>
          <a:prstGeom prst="rect">
            <a:avLst/>
          </a:prstGeom>
        </p:spPr>
        <p:txBody>
          <a:bodyPr vert="horz" lIns="104278" tIns="52139" rIns="104278" bIns="52139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534670" y="1763183"/>
            <a:ext cx="8732943" cy="5370153"/>
          </a:xfrm>
          <a:prstGeom prst="rect">
            <a:avLst/>
          </a:prstGeom>
        </p:spPr>
        <p:txBody>
          <a:bodyPr vert="horz" lIns="104278" tIns="52139" rIns="104278" bIns="52139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8943510" y="1179060"/>
            <a:ext cx="2216573" cy="449123"/>
          </a:xfrm>
          <a:prstGeom prst="rect">
            <a:avLst/>
          </a:prstGeom>
        </p:spPr>
        <p:txBody>
          <a:bodyPr vert="horz" lIns="104278" tIns="52139" rIns="104278" bIns="52139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7/19/2024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8282796" y="4105523"/>
            <a:ext cx="3526367" cy="427736"/>
          </a:xfrm>
          <a:prstGeom prst="rect">
            <a:avLst/>
          </a:prstGeom>
        </p:spPr>
        <p:txBody>
          <a:bodyPr vert="horz" lIns="104278" tIns="52139" rIns="104278" bIns="52139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112" y="0"/>
            <a:ext cx="0" cy="7556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0515177" y="0"/>
            <a:ext cx="0" cy="7556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10336953" y="0"/>
            <a:ext cx="356447" cy="7556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426065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9538513" y="6297083"/>
            <a:ext cx="641604" cy="604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506433" y="6318074"/>
            <a:ext cx="712893" cy="574294"/>
          </a:xfrm>
          <a:prstGeom prst="rect">
            <a:avLst/>
          </a:prstGeom>
        </p:spPr>
        <p:txBody>
          <a:bodyPr vert="horz" lIns="104278" tIns="52139" rIns="104278" bIns="52139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835" indent="-312835" algn="l" rtl="0" eaLnBrk="1" latinLnBrk="0" hangingPunct="1">
        <a:spcBef>
          <a:spcPts val="684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47" indent="-31283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indent="-2085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616" indent="-2085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451" indent="-208556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85" indent="-208556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94120" indent="-2085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606954" indent="-208556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919789" indent="-2085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sl.ugr.es/0b8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m-granada.com/es/index-espanol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erta.ugr.es/course/index.php?categoryid=1&amp;lang=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losofiayletras.ugr.es/docencia/grados/horario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docencia.ugr.es/sites/vic/docencia/public/inline-files/Academic%20calendar%202022-2023%20undergraduates%20degrees_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rmes.ugr.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.ugr.es/0bv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meet.google.com/bof-ammu-zpt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riccps@ugr.es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ocio.ugr.es/sites/centros/polisocio/public/inline-files/212-Horario%20Grado%20Ciencias%20Politicas.pdf" TargetMode="External"/><Relationship Id="rId2" Type="http://schemas.openxmlformats.org/officeDocument/2006/relationships/hyperlink" Target="https://polisocio.ugr.es/sites/centros/polisocio/public/inline-files/214-Horario%20Grado%20Sociologia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socio.ugr.es/sites/centros/polisocio/public/inline-files/213-Horario%20Doble%20Grado%20CCPol%C3%ADticas%2BDerecho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415664" y="348989"/>
            <a:ext cx="1365885" cy="3973195"/>
          </a:xfrm>
          <a:custGeom>
            <a:avLst/>
            <a:gdLst/>
            <a:ahLst/>
            <a:cxnLst/>
            <a:rect l="l" t="t" r="r" b="b"/>
            <a:pathLst>
              <a:path w="1365885" h="3973195" extrusionOk="0">
                <a:moveTo>
                  <a:pt x="1365497" y="0"/>
                </a:moveTo>
                <a:lnTo>
                  <a:pt x="984497" y="0"/>
                </a:lnTo>
                <a:lnTo>
                  <a:pt x="0" y="3881634"/>
                </a:lnTo>
                <a:lnTo>
                  <a:pt x="362705" y="3973074"/>
                </a:lnTo>
                <a:lnTo>
                  <a:pt x="1365497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78277" y="348989"/>
            <a:ext cx="1336675" cy="3863340"/>
          </a:xfrm>
          <a:custGeom>
            <a:avLst/>
            <a:gdLst/>
            <a:ahLst/>
            <a:cxnLst/>
            <a:rect l="l" t="t" r="r" b="b"/>
            <a:pathLst>
              <a:path w="1336675" h="3863340" extrusionOk="0">
                <a:moveTo>
                  <a:pt x="1336541" y="0"/>
                </a:moveTo>
                <a:lnTo>
                  <a:pt x="955541" y="0"/>
                </a:lnTo>
                <a:lnTo>
                  <a:pt x="0" y="3771906"/>
                </a:lnTo>
                <a:lnTo>
                  <a:pt x="361188" y="3863346"/>
                </a:lnTo>
                <a:lnTo>
                  <a:pt x="1336541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415664" y="4178749"/>
            <a:ext cx="3340735" cy="2976879"/>
          </a:xfrm>
          <a:custGeom>
            <a:avLst/>
            <a:gdLst/>
            <a:ahLst/>
            <a:cxnLst/>
            <a:rect l="l" t="t" r="r" b="b"/>
            <a:pathLst>
              <a:path w="3340735" h="2976879" extrusionOk="0">
                <a:moveTo>
                  <a:pt x="3340602" y="2976372"/>
                </a:moveTo>
                <a:lnTo>
                  <a:pt x="362705" y="91440"/>
                </a:lnTo>
                <a:lnTo>
                  <a:pt x="0" y="0"/>
                </a:lnTo>
                <a:lnTo>
                  <a:pt x="4572" y="4572"/>
                </a:lnTo>
                <a:lnTo>
                  <a:pt x="2378957" y="2976372"/>
                </a:lnTo>
                <a:lnTo>
                  <a:pt x="3340602" y="2976372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78277" y="4124134"/>
            <a:ext cx="2661285" cy="3086100"/>
          </a:xfrm>
          <a:custGeom>
            <a:avLst/>
            <a:gdLst/>
            <a:ahLst/>
            <a:cxnLst/>
            <a:rect l="l" t="t" r="r" b="b"/>
            <a:pathLst>
              <a:path w="2661285" h="3086100" extrusionOk="0">
                <a:moveTo>
                  <a:pt x="419100" y="176784"/>
                </a:moveTo>
                <a:lnTo>
                  <a:pt x="371856" y="109728"/>
                </a:lnTo>
                <a:lnTo>
                  <a:pt x="361188" y="91440"/>
                </a:lnTo>
                <a:lnTo>
                  <a:pt x="352044" y="86868"/>
                </a:lnTo>
                <a:lnTo>
                  <a:pt x="0" y="0"/>
                </a:lnTo>
                <a:lnTo>
                  <a:pt x="4572" y="6096"/>
                </a:lnTo>
                <a:lnTo>
                  <a:pt x="356616" y="565878"/>
                </a:lnTo>
                <a:lnTo>
                  <a:pt x="356616" y="96012"/>
                </a:lnTo>
                <a:lnTo>
                  <a:pt x="361188" y="96012"/>
                </a:lnTo>
                <a:lnTo>
                  <a:pt x="419100" y="176784"/>
                </a:lnTo>
                <a:close/>
              </a:path>
              <a:path w="2661285" h="3086100" extrusionOk="0">
                <a:moveTo>
                  <a:pt x="2660897" y="3086100"/>
                </a:moveTo>
                <a:lnTo>
                  <a:pt x="356616" y="96012"/>
                </a:lnTo>
                <a:lnTo>
                  <a:pt x="356616" y="565878"/>
                </a:lnTo>
                <a:lnTo>
                  <a:pt x="1941569" y="3086100"/>
                </a:lnTo>
                <a:lnTo>
                  <a:pt x="2660897" y="308610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78277" y="4120896"/>
            <a:ext cx="361315" cy="91440"/>
          </a:xfrm>
          <a:custGeom>
            <a:avLst/>
            <a:gdLst/>
            <a:ahLst/>
            <a:cxnLst/>
            <a:rect l="l" t="t" r="r" b="b"/>
            <a:pathLst>
              <a:path w="361315" h="91439" extrusionOk="0">
                <a:moveTo>
                  <a:pt x="361188" y="91440"/>
                </a:moveTo>
                <a:lnTo>
                  <a:pt x="352044" y="86868"/>
                </a:lnTo>
                <a:lnTo>
                  <a:pt x="0" y="0"/>
                </a:lnTo>
                <a:lnTo>
                  <a:pt x="361188" y="91440"/>
                </a:lnTo>
                <a:close/>
              </a:path>
            </a:pathLst>
          </a:custGeom>
          <a:solidFill>
            <a:srgbClr val="28AA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334892" y="4216908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5" h="81279" extrusionOk="0">
                <a:moveTo>
                  <a:pt x="62484" y="80772"/>
                </a:moveTo>
                <a:lnTo>
                  <a:pt x="4572" y="0"/>
                </a:lnTo>
                <a:lnTo>
                  <a:pt x="0" y="0"/>
                </a:lnTo>
                <a:lnTo>
                  <a:pt x="62484" y="80772"/>
                </a:lnTo>
                <a:close/>
              </a:path>
            </a:pathLst>
          </a:custGeom>
          <a:solidFill>
            <a:srgbClr val="28AA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270382" y="2136647"/>
            <a:ext cx="2726435" cy="35295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265042" y="3058667"/>
            <a:ext cx="2808732" cy="26395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title" idx="4294967295"/>
          </p:nvPr>
        </p:nvSpPr>
        <p:spPr>
          <a:xfrm>
            <a:off x="3639562" y="586423"/>
            <a:ext cx="6478587" cy="261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4400" dirty="0">
                <a:solidFill>
                  <a:srgbClr val="000000"/>
                </a:solidFill>
              </a:rPr>
              <a:t>Gestiones Administrativas</a:t>
            </a:r>
            <a:br>
              <a:rPr lang="es-ES" sz="4400" dirty="0"/>
            </a:br>
            <a:r>
              <a:rPr lang="es-ES" sz="5400" u="sng" dirty="0">
                <a:solidFill>
                  <a:srgbClr val="FF0000"/>
                </a:solidFill>
              </a:rPr>
              <a:t>2023/24</a:t>
            </a:r>
            <a:endParaRPr sz="5400" dirty="0">
              <a:solidFill>
                <a:srgbClr val="FF0000"/>
              </a:solidFill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15634" y="5942852"/>
            <a:ext cx="5776500" cy="9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rgbClr val="653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ADMINISTRATIVE PROCEDURES</a:t>
            </a:r>
            <a:endParaRPr sz="3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801208" y="315341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1971700" y="737150"/>
            <a:ext cx="8195700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s-ES" sz="3300" dirty="0"/>
              <a:t>Asignaturas en inglés / </a:t>
            </a:r>
            <a:r>
              <a:rPr lang="es-ES" sz="3300" dirty="0" err="1"/>
              <a:t>Courses</a:t>
            </a:r>
            <a:r>
              <a:rPr lang="es-ES" sz="3300" dirty="0"/>
              <a:t> </a:t>
            </a:r>
            <a:r>
              <a:rPr lang="es-ES" sz="3300" dirty="0" err="1"/>
              <a:t>taught</a:t>
            </a:r>
            <a:r>
              <a:rPr lang="es-ES" sz="3300" dirty="0"/>
              <a:t> in English: </a:t>
            </a:r>
            <a:r>
              <a:rPr lang="es-ES" sz="3200" dirty="0">
                <a:hlinkClick r:id="rId4"/>
              </a:rPr>
              <a:t>sl.ugr.es/0b8N</a:t>
            </a:r>
            <a:r>
              <a:rPr lang="es-ES" sz="3200" dirty="0"/>
              <a:t> </a:t>
            </a:r>
            <a:endParaRPr sz="33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97E3F0-2967-403A-B616-DBA1AFC6B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418" y="1796414"/>
            <a:ext cx="8633571" cy="5960314"/>
          </a:xfrm>
          <a:prstGeom prst="rect">
            <a:avLst/>
          </a:prstGeom>
        </p:spPr>
      </p:pic>
      <p:cxnSp>
        <p:nvCxnSpPr>
          <p:cNvPr id="174" name="Google Shape;174;p8"/>
          <p:cNvCxnSpPr/>
          <p:nvPr/>
        </p:nvCxnSpPr>
        <p:spPr>
          <a:xfrm flipV="1">
            <a:off x="1338418" y="6012180"/>
            <a:ext cx="359229" cy="935506"/>
          </a:xfrm>
          <a:prstGeom prst="straightConnector1">
            <a:avLst/>
          </a:prstGeom>
          <a:noFill/>
          <a:ln w="76200" cap="flat" cmpd="sng">
            <a:solidFill>
              <a:srgbClr val="A82F2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1680840" y="1787145"/>
            <a:ext cx="8186400" cy="521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54965" marR="508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 mayoría ya estáis matriculados/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Most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already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are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enrolled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in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courses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417194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Para realizar cambios (añadir o quitar asignaturas) rellenad la  “hoja de cambios”/</a:t>
            </a:r>
            <a:r>
              <a:rPr lang="es-E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es-ES" sz="24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order</a:t>
            </a:r>
            <a:r>
              <a:rPr lang="es-E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</a:t>
            </a:r>
            <a:r>
              <a:rPr lang="es-E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F6B26B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change</a:t>
            </a:r>
            <a:r>
              <a:rPr lang="es-ES" sz="2400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dirty="0" err="1">
                <a:latin typeface="Garamond"/>
                <a:ea typeface="Garamond"/>
                <a:cs typeface="Garamond"/>
                <a:sym typeface="Garamond"/>
              </a:rPr>
              <a:t>something</a:t>
            </a:r>
            <a:r>
              <a:rPr lang="es-ES" sz="2400" b="0" i="0" u="none" strike="noStrike" cap="none" dirty="0">
                <a:solidFill>
                  <a:srgbClr val="F6B26B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adding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deleting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courses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just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fill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document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“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Changes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 and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send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office.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56388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Después de 3-4 días os enviaremos el nuevo resguardo de  matrícula./After 3-4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days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would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send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F6B26B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rgbClr val="F6B26B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new  </a:t>
            </a:r>
            <a:r>
              <a:rPr lang="es-ES" sz="2400" b="0" i="0" u="none" strike="noStrike" cap="none" dirty="0" err="1">
                <a:solidFill>
                  <a:srgbClr val="F6B26B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enrolment</a:t>
            </a:r>
            <a:r>
              <a:rPr lang="es-ES" sz="2400" b="0" i="0" u="none" strike="noStrike" cap="none" dirty="0">
                <a:solidFill>
                  <a:srgbClr val="F6B26B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F6B26B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receipt</a:t>
            </a:r>
            <a:r>
              <a:rPr lang="es-ES" sz="2400" b="0" i="0" u="none" strike="noStrike" cap="none" dirty="0">
                <a:solidFill>
                  <a:srgbClr val="F6B26B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7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Se podrán realizar cambios en la matrícula hasta el </a:t>
            </a:r>
            <a:r>
              <a:rPr lang="es-ES" sz="2000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30</a:t>
            </a:r>
            <a:r>
              <a:rPr lang="es-ES" sz="2000" b="0" i="0" u="none" strike="noStrike" cap="none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1" i="0" u="none" strike="noStrike" cap="none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de septiembre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EA9999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18415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Changes</a:t>
            </a:r>
            <a:r>
              <a:rPr lang="es-ES" sz="20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will</a:t>
            </a:r>
            <a:r>
              <a:rPr lang="es-ES" sz="2000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be </a:t>
            </a:r>
            <a:r>
              <a:rPr lang="es-ES" sz="2000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allowed</a:t>
            </a:r>
            <a:r>
              <a:rPr lang="es-ES" sz="2000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until</a:t>
            </a:r>
            <a:r>
              <a:rPr lang="es-ES" sz="20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0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30</a:t>
            </a:r>
            <a:r>
              <a:rPr lang="es-ES" sz="2000" b="1" i="0" u="none" strike="noStrike" cap="none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th of </a:t>
            </a:r>
            <a:r>
              <a:rPr lang="es-ES" sz="20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September</a:t>
            </a:r>
            <a:endParaRPr lang="es-ES" sz="2000" b="1" dirty="0">
              <a:solidFill>
                <a:srgbClr val="A50020"/>
              </a:solidFill>
              <a:highlight>
                <a:srgbClr val="EA9999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184150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Este procedimiento es distinto a la Modificación del Acuerdo de Estudios</a:t>
            </a:r>
          </a:p>
          <a:p>
            <a:pPr marL="184150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These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procedure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Modification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Learning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1" dirty="0" err="1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Agreement</a:t>
            </a:r>
            <a:r>
              <a:rPr lang="es-ES" sz="1800" b="1" dirty="0">
                <a:solidFill>
                  <a:srgbClr val="A5002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EA9999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158240" y="574040"/>
            <a:ext cx="8376900" cy="105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89610" marR="5080" lvl="0" indent="0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/>
              <a:t>Matrícula de asignaturas /</a:t>
            </a:r>
            <a:r>
              <a:rPr lang="es-ES" dirty="0" err="1"/>
              <a:t>Enrolling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courses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60" y="5707380"/>
            <a:ext cx="1236883" cy="102155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2018575" y="577425"/>
            <a:ext cx="83109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Your home University’s </a:t>
            </a:r>
            <a:r>
              <a:rPr lang="es-ES" b="1">
                <a:latin typeface="Times New Roman"/>
                <a:ea typeface="Times New Roman"/>
                <a:cs typeface="Times New Roman"/>
                <a:sym typeface="Times New Roman"/>
              </a:rPr>
              <a:t>Learning Agreement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1610225" y="1974600"/>
            <a:ext cx="8141700" cy="544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710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Normalmente tiene que estar firmado antes de llegar a Granada/ 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Normally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must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have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signed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before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arrival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En caso contrario, entregar en nuestra oficina/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If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don’t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please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fill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in and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leave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Office.</a:t>
            </a:r>
            <a:endParaRPr sz="2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310515" lvl="0" indent="0" algn="l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Prof. Guadalupe Martínez (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Vicedecan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for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Internationalisation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will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sign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can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take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several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days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sz="2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69265" marR="727710" lvl="0" indent="0" algn="l" rtl="0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*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Some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Universities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might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ask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their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students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to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proceed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with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 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Learning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Agreement</a:t>
            </a:r>
            <a:r>
              <a:rPr lang="es-ES" sz="2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69265" marR="727710" lvl="0" indent="0" algn="l" rtl="0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UGR </a:t>
            </a:r>
            <a:r>
              <a:rPr lang="es-ES" sz="20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0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s-ES" sz="20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0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adapted</a:t>
            </a:r>
            <a:r>
              <a:rPr lang="es-ES" sz="20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to OLA </a:t>
            </a:r>
            <a:r>
              <a:rPr lang="es-ES" sz="20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platform</a:t>
            </a:r>
            <a:endParaRPr lang="es-ES" sz="2000" b="1" i="0" u="none" strike="noStrike" cap="none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69265" marR="727710" lvl="2">
              <a:spcBef>
                <a:spcPts val="1090"/>
              </a:spcBef>
              <a:buSzPts val="2000"/>
            </a:pPr>
            <a:r>
              <a:rPr lang="es-ES_tradnl" sz="2000" spc="5" dirty="0" err="1">
                <a:latin typeface="Garamond"/>
                <a:cs typeface="Garamond"/>
              </a:rPr>
              <a:t>If</a:t>
            </a:r>
            <a:r>
              <a:rPr lang="es-ES_tradnl" sz="2000" spc="5" dirty="0">
                <a:latin typeface="Garamond"/>
                <a:cs typeface="Garamond"/>
              </a:rPr>
              <a:t> </a:t>
            </a:r>
            <a:r>
              <a:rPr lang="es-ES_tradnl" sz="2000" spc="5" dirty="0" err="1">
                <a:latin typeface="Garamond"/>
                <a:cs typeface="Garamond"/>
              </a:rPr>
              <a:t>your</a:t>
            </a:r>
            <a:r>
              <a:rPr lang="es-ES_tradnl" sz="2000" spc="5" dirty="0">
                <a:latin typeface="Garamond"/>
                <a:cs typeface="Garamond"/>
              </a:rPr>
              <a:t> </a:t>
            </a:r>
            <a:r>
              <a:rPr lang="es-ES_tradnl" sz="2000" spc="5" dirty="0" err="1">
                <a:latin typeface="Garamond"/>
                <a:cs typeface="Garamond"/>
              </a:rPr>
              <a:t>University</a:t>
            </a:r>
            <a:r>
              <a:rPr lang="es-ES_tradnl" sz="2000" spc="5" dirty="0">
                <a:latin typeface="Garamond"/>
                <a:cs typeface="Garamond"/>
              </a:rPr>
              <a:t> </a:t>
            </a:r>
            <a:r>
              <a:rPr lang="es-ES_tradnl" sz="2000" spc="5" dirty="0" err="1">
                <a:latin typeface="Garamond"/>
                <a:cs typeface="Garamond"/>
              </a:rPr>
              <a:t>works</a:t>
            </a:r>
            <a:r>
              <a:rPr lang="es-ES_tradnl" sz="2000" spc="5" dirty="0">
                <a:latin typeface="Garamond"/>
                <a:cs typeface="Garamond"/>
              </a:rPr>
              <a:t> </a:t>
            </a:r>
            <a:r>
              <a:rPr lang="es-ES_tradnl" sz="2000" spc="5" dirty="0" err="1">
                <a:latin typeface="Garamond"/>
                <a:cs typeface="Garamond"/>
              </a:rPr>
              <a:t>with</a:t>
            </a:r>
            <a:r>
              <a:rPr lang="es-ES_tradnl" sz="2000" spc="5" dirty="0">
                <a:latin typeface="Garamond"/>
                <a:cs typeface="Garamond"/>
              </a:rPr>
              <a:t> OLA </a:t>
            </a:r>
            <a:r>
              <a:rPr lang="es-ES_tradnl" sz="2000" spc="5" dirty="0" err="1">
                <a:latin typeface="Garamond"/>
                <a:cs typeface="Garamond"/>
              </a:rPr>
              <a:t>just</a:t>
            </a:r>
            <a:r>
              <a:rPr lang="es-ES_tradnl" sz="2000" spc="5" dirty="0">
                <a:latin typeface="Garamond"/>
                <a:cs typeface="Garamond"/>
              </a:rPr>
              <a:t> </a:t>
            </a:r>
            <a:r>
              <a:rPr lang="es-ES_tradnl" sz="2000" spc="5" dirty="0" err="1">
                <a:latin typeface="Garamond"/>
                <a:cs typeface="Garamond"/>
              </a:rPr>
              <a:t>generate</a:t>
            </a:r>
            <a:r>
              <a:rPr lang="es-ES_tradnl" sz="2000" spc="5" dirty="0">
                <a:latin typeface="Garamond"/>
                <a:cs typeface="Garamond"/>
              </a:rPr>
              <a:t> a </a:t>
            </a:r>
            <a:r>
              <a:rPr lang="es-ES_tradnl" sz="2000" spc="5" dirty="0" err="1">
                <a:latin typeface="Garamond"/>
                <a:cs typeface="Garamond"/>
              </a:rPr>
              <a:t>pdf</a:t>
            </a:r>
            <a:r>
              <a:rPr lang="es-ES_tradnl" sz="2000" spc="5" dirty="0">
                <a:latin typeface="Garamond"/>
                <a:cs typeface="Garamond"/>
              </a:rPr>
              <a:t> file and </a:t>
            </a:r>
            <a:r>
              <a:rPr lang="es-ES_tradnl" sz="2000" spc="5" dirty="0" err="1">
                <a:latin typeface="Garamond"/>
                <a:cs typeface="Garamond"/>
              </a:rPr>
              <a:t>send</a:t>
            </a:r>
            <a:r>
              <a:rPr lang="es-ES_tradnl" sz="2000" spc="5" dirty="0">
                <a:latin typeface="Garamond"/>
                <a:cs typeface="Garamond"/>
              </a:rPr>
              <a:t> </a:t>
            </a:r>
            <a:r>
              <a:rPr lang="es-ES_tradnl" sz="2000" spc="5" dirty="0" err="1">
                <a:latin typeface="Garamond"/>
                <a:cs typeface="Garamond"/>
              </a:rPr>
              <a:t>it</a:t>
            </a:r>
            <a:r>
              <a:rPr lang="es-ES_tradnl" sz="2000" spc="5" dirty="0">
                <a:latin typeface="Garamond"/>
                <a:cs typeface="Garamond"/>
              </a:rPr>
              <a:t> to </a:t>
            </a:r>
            <a:r>
              <a:rPr lang="es-ES_tradnl" sz="2000" spc="5" dirty="0" err="1">
                <a:latin typeface="Garamond"/>
                <a:cs typeface="Garamond"/>
              </a:rPr>
              <a:t>our</a:t>
            </a:r>
            <a:r>
              <a:rPr lang="es-ES_tradnl" sz="2000" spc="5" dirty="0">
                <a:latin typeface="Garamond"/>
                <a:cs typeface="Garamond"/>
              </a:rPr>
              <a:t> office</a:t>
            </a:r>
          </a:p>
          <a:p>
            <a:pPr marL="469265" marR="727710" lvl="0" indent="0" algn="l" rtl="0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sz="2000" b="1" i="0" u="none" strike="noStrike" cap="none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69265" marR="727710" lvl="0" indent="0" algn="l" rtl="0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kern="1200" spc="5" dirty="0">
              <a:solidFill>
                <a:schemeClr val="tx1"/>
              </a:solidFill>
              <a:latin typeface="Garamond"/>
              <a:ea typeface="+mn-ea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type="title"/>
          </p:nvPr>
        </p:nvSpPr>
        <p:spPr>
          <a:xfrm>
            <a:off x="1158240" y="458490"/>
            <a:ext cx="83769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322954" marR="5080" lvl="0" indent="-189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Your home University’s “During the  mobility form”</a:t>
            </a:r>
            <a:endParaRPr/>
          </a:p>
        </p:txBody>
      </p:sp>
      <p:sp>
        <p:nvSpPr>
          <p:cNvPr id="221" name="Google Shape;221;p12"/>
          <p:cNvSpPr/>
          <p:nvPr/>
        </p:nvSpPr>
        <p:spPr>
          <a:xfrm>
            <a:off x="2472846" y="1668776"/>
            <a:ext cx="7062300" cy="523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2890850" y="712250"/>
            <a:ext cx="55923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b="1" dirty="0"/>
              <a:t>“</a:t>
            </a:r>
            <a:r>
              <a:rPr lang="es-ES" sz="3200" b="1" dirty="0" err="1"/>
              <a:t>During</a:t>
            </a:r>
            <a:r>
              <a:rPr lang="es-ES" sz="3200" b="1" dirty="0"/>
              <a:t>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mobility</a:t>
            </a:r>
            <a:r>
              <a:rPr lang="es-ES" sz="3200" b="1" dirty="0"/>
              <a:t>” </a:t>
            </a:r>
            <a:r>
              <a:rPr lang="es-ES" sz="3200" b="1" dirty="0" err="1"/>
              <a:t>form</a:t>
            </a:r>
            <a:endParaRPr sz="3200" b="1" dirty="0"/>
          </a:p>
        </p:txBody>
      </p:sp>
      <p:sp>
        <p:nvSpPr>
          <p:cNvPr id="238" name="Google Shape;238;p13"/>
          <p:cNvSpPr txBox="1"/>
          <p:nvPr/>
        </p:nvSpPr>
        <p:spPr>
          <a:xfrm>
            <a:off x="1984563" y="1548928"/>
            <a:ext cx="7866900" cy="4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9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007F00"/>
                </a:solidFill>
                <a:latin typeface="Tahoma"/>
                <a:ea typeface="Tahoma"/>
                <a:cs typeface="Tahoma"/>
                <a:sym typeface="Tahoma"/>
              </a:rPr>
              <a:t>CHANGES TO THE ORIGINAL LEARNING AGREEMENT</a:t>
            </a:r>
            <a:endParaRPr sz="2400" b="0" i="0" u="none" strike="noStrike" cap="none" dirty="0">
              <a:solidFill>
                <a:srgbClr val="007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007F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s-ES" sz="2400" b="0" i="0" u="none" strike="noStrike" cap="none" dirty="0" err="1">
                <a:solidFill>
                  <a:srgbClr val="007F00"/>
                </a:solidFill>
                <a:latin typeface="Tahoma"/>
                <a:ea typeface="Tahoma"/>
                <a:cs typeface="Tahoma"/>
                <a:sym typeface="Tahoma"/>
              </a:rPr>
              <a:t>Section</a:t>
            </a:r>
            <a:r>
              <a:rPr lang="es-ES" sz="2400" b="0" i="0" u="none" strike="noStrike" cap="none" dirty="0">
                <a:solidFill>
                  <a:srgbClr val="007F00"/>
                </a:solidFill>
                <a:latin typeface="Tahoma"/>
                <a:ea typeface="Tahoma"/>
                <a:cs typeface="Tahoma"/>
                <a:sym typeface="Tahoma"/>
              </a:rPr>
              <a:t> to be </a:t>
            </a:r>
            <a:r>
              <a:rPr lang="es-ES" sz="2400" b="0" i="0" u="none" strike="noStrike" cap="none" dirty="0" err="1">
                <a:solidFill>
                  <a:srgbClr val="007F00"/>
                </a:solidFill>
                <a:latin typeface="Tahoma"/>
                <a:ea typeface="Tahoma"/>
                <a:cs typeface="Tahoma"/>
                <a:sym typeface="Tahoma"/>
              </a:rPr>
              <a:t>completed</a:t>
            </a:r>
            <a:r>
              <a:rPr lang="es-ES" sz="2400" b="0" i="0" u="none" strike="noStrike" cap="none" dirty="0">
                <a:solidFill>
                  <a:srgbClr val="007F00"/>
                </a:solidFill>
                <a:latin typeface="Tahoma"/>
                <a:ea typeface="Tahoma"/>
                <a:cs typeface="Tahoma"/>
                <a:sym typeface="Tahoma"/>
              </a:rPr>
              <a:t> DURING THE MOBILITY)</a:t>
            </a:r>
            <a:endParaRPr sz="2400" b="0" i="0" u="none" strike="noStrike" cap="none" dirty="0">
              <a:solidFill>
                <a:srgbClr val="007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289560" lvl="0" indent="0" algn="l" rtl="0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Cuando ya estáis seguros de los cambios a realizar en vuestro LA, lo  completáis y lo enviáis a nuestra oficina/Once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are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sure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about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changes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LA,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send</a:t>
            </a:r>
            <a:r>
              <a:rPr lang="es-ES" sz="22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2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to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es-ES" sz="22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office.</a:t>
            </a:r>
            <a:endParaRPr sz="2200" b="0" i="0" u="none" strike="noStrike" cap="none" dirty="0">
              <a:solidFill>
                <a:schemeClr val="dk1"/>
              </a:solidFill>
              <a:highlight>
                <a:srgbClr val="FCE5CD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12700" marR="540385" lvl="0" indent="0" algn="l" rtl="0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La modificación del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Learning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Agreement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 implica cambio 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automático de la matrícula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/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Changes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LA (“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during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mobility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”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form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es-ES" sz="2200" b="0" i="0" u="sng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don’t</a:t>
            </a:r>
            <a:r>
              <a:rPr lang="es-ES" sz="22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lead to </a:t>
            </a:r>
            <a:r>
              <a:rPr lang="es-ES" sz="2200" b="0" i="0" u="sng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automatic</a:t>
            </a:r>
            <a:r>
              <a:rPr lang="es-ES" sz="22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sng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modifications</a:t>
            </a:r>
            <a:r>
              <a:rPr lang="es-ES" sz="22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es-ES" sz="2200" b="0" i="0" u="sng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2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sng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Enrolment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they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are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separate</a:t>
            </a:r>
            <a:r>
              <a:rPr lang="es-ES" sz="2200" b="0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procedures</a:t>
            </a:r>
            <a:r>
              <a:rPr lang="es-ES" sz="2200" b="0" i="0" u="none" strike="noStrike" cap="none" dirty="0">
                <a:solidFill>
                  <a:srgbClr val="3232FF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Cada alumno es responsable de enviarlo al coordinador de su  universidad/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Every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student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responsible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for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sending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to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his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University</a:t>
            </a:r>
            <a:r>
              <a:rPr lang="es-ES" sz="22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s-ES" sz="22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Coordinator</a:t>
            </a:r>
            <a:endParaRPr sz="2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774060" y="55902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774060" y="5640455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/>
          </p:nvPr>
        </p:nvSpPr>
        <p:spPr>
          <a:xfrm>
            <a:off x="2263126" y="626300"/>
            <a:ext cx="90498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3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Preguntas Frecuentes /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FAQ’s</a:t>
            </a:r>
            <a:endParaRPr/>
          </a:p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1848473" y="1635965"/>
            <a:ext cx="8027700" cy="47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t" anchorCtr="0">
            <a:spAutoFit/>
          </a:bodyPr>
          <a:lstStyle/>
          <a:p>
            <a:pPr marL="299085" marR="2586990" lvl="0" indent="-274319" algn="l" rtl="0">
              <a:lnSpc>
                <a:spcPct val="961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Char char="•"/>
            </a:pPr>
            <a:r>
              <a:rPr lang="es-ES" sz="19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¿Puedo escoger asignaturas de otras Facultades? /  Can I </a:t>
            </a:r>
            <a:r>
              <a:rPr lang="es-ES" sz="1900" b="1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choose</a:t>
            </a:r>
            <a:r>
              <a:rPr lang="es-ES" sz="19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900" b="1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any</a:t>
            </a:r>
            <a:r>
              <a:rPr lang="es-ES" sz="19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900" b="1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courses</a:t>
            </a:r>
            <a:r>
              <a:rPr lang="es-ES" sz="19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900" b="1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from</a:t>
            </a:r>
            <a:r>
              <a:rPr lang="es-ES" sz="1900" b="1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900" b="1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other</a:t>
            </a:r>
            <a:r>
              <a:rPr lang="es-ES" sz="1900" b="1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900" b="1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Faculties</a:t>
            </a:r>
            <a:r>
              <a:rPr lang="es-ES" sz="19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2100" b="1" i="0" u="none" strike="noStrike" cap="none" dirty="0">
              <a:solidFill>
                <a:schemeClr val="dk1"/>
              </a:solidFill>
              <a:highlight>
                <a:srgbClr val="FCE5CD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377825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SÍ, siempre que haya plazas libres</a:t>
            </a:r>
            <a:endParaRPr sz="2300" b="0" i="0" u="none" strike="noStrike" cap="none" dirty="0">
              <a:solidFill>
                <a:srgbClr val="007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0" lvl="0" indent="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YES,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but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only</a:t>
            </a:r>
            <a:r>
              <a:rPr lang="es-ES" sz="2300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provided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that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there</a:t>
            </a:r>
            <a:r>
              <a:rPr lang="es-ES" sz="2300" b="0" i="0" u="none" strike="noStrike" cap="none" dirty="0">
                <a:solidFill>
                  <a:srgbClr val="007F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are free places</a:t>
            </a:r>
            <a:endParaRPr sz="2300" b="0" i="0" u="none" strike="noStrike" cap="none" dirty="0">
              <a:solidFill>
                <a:srgbClr val="007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1122680" lvl="0" indent="-286385" algn="l" rtl="0">
              <a:lnSpc>
                <a:spcPct val="80000"/>
              </a:lnSpc>
              <a:spcBef>
                <a:spcPts val="1155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Dado que no sabemos si hay plazas hasta el momento de inscribiros, haced vuestra matrícula lo antes posible.</a:t>
            </a:r>
            <a:r>
              <a:rPr lang="es-ES" sz="23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/ 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won’t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know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</a:t>
            </a:r>
            <a:r>
              <a:rPr lang="es-ES" sz="23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there</a:t>
            </a:r>
            <a:r>
              <a:rPr lang="es-ES" sz="23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are </a:t>
            </a:r>
            <a:r>
              <a:rPr lang="es-ES" sz="23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gonna</a:t>
            </a:r>
            <a:r>
              <a:rPr lang="es-ES" sz="23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be </a:t>
            </a:r>
            <a:r>
              <a:rPr lang="es-ES" sz="23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available</a:t>
            </a:r>
            <a:r>
              <a:rPr lang="es-ES" sz="23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spots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until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try to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enrol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please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fill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enrolment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asap</a:t>
            </a:r>
            <a:r>
              <a:rPr lang="es-ES" sz="23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3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287019" algn="l" rtl="0">
              <a:lnSpc>
                <a:spcPct val="8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sng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Importante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: Pregunta a nuestra oficina cuanto antes para que te  informemos si hay plaza y, en su caso, si debes elegir otra asignatura.</a:t>
            </a:r>
            <a:endParaRPr sz="23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104775" lvl="0" indent="-287019" algn="l" rtl="0">
              <a:lnSpc>
                <a:spcPct val="8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sng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Important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: Ask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office as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soon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as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possible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and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we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will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inform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whether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there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s-ES" sz="2300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spot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for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or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will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have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to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select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another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course</a:t>
            </a:r>
            <a:r>
              <a:rPr lang="es-ES" sz="23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3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7600320" y="927622"/>
            <a:ext cx="2160900" cy="1586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774060" y="5632584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774060" y="5732905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1158240" y="574040"/>
            <a:ext cx="83769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300" rIns="0" bIns="0" anchor="t" anchorCtr="0">
            <a:spAutoFit/>
          </a:bodyPr>
          <a:lstStyle/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Preguntas Frecuentes</a:t>
            </a:r>
            <a:endParaRPr/>
          </a:p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/ FAQ’s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1848475" y="2306125"/>
            <a:ext cx="8241300" cy="4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t" anchorCtr="0">
            <a:spAutoFit/>
          </a:bodyPr>
          <a:lstStyle/>
          <a:p>
            <a:pPr marL="299085" marR="2586990" lvl="0" indent="-287019" algn="l" rtl="0">
              <a:lnSpc>
                <a:spcPct val="9619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3050"/>
              <a:buFont typeface="Arial"/>
              <a:buChar char="•"/>
            </a:pPr>
            <a:r>
              <a:rPr lang="es-ES" sz="21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¿Hay un curso de español que yo pueda hacer? /  </a:t>
            </a:r>
            <a:r>
              <a:rPr lang="es-ES" sz="2100" b="1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1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100" b="1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there</a:t>
            </a:r>
            <a:r>
              <a:rPr lang="es-ES" sz="21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s-ES" sz="2100" b="1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Spanish</a:t>
            </a:r>
            <a:r>
              <a:rPr lang="es-ES" sz="21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100" b="1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course</a:t>
            </a:r>
            <a:r>
              <a:rPr lang="es-ES" sz="21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 </a:t>
            </a:r>
            <a:r>
              <a:rPr lang="es-ES" sz="2100" b="1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could</a:t>
            </a:r>
            <a:r>
              <a:rPr lang="es-ES" sz="21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100" b="1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follow</a:t>
            </a:r>
            <a:r>
              <a:rPr lang="es-ES" sz="21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21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0" lvl="0" indent="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YES,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there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are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Spanish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courses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offered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by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Centro de Lenguas Modernas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which</a:t>
            </a:r>
            <a:r>
              <a:rPr lang="es-ES" sz="23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can be </a:t>
            </a:r>
            <a:r>
              <a:rPr lang="es-ES" sz="2300" b="0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validate</a:t>
            </a:r>
            <a:r>
              <a:rPr lang="es-ES" sz="2300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s-ES" sz="2300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in ECTS. </a:t>
            </a:r>
            <a:endParaRPr sz="2300" b="0" i="0" u="none" strike="noStrike" cap="none" dirty="0">
              <a:solidFill>
                <a:srgbClr val="007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1" i="0" u="sng" strike="noStrike" cap="none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https://www.clm-granada.com/es/index-espanol.html</a:t>
            </a:r>
            <a:endParaRPr sz="2600" b="1" i="0" u="none" strike="noStrike" cap="none" dirty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77825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highlight>
                <a:srgbClr val="FCE5CD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377825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es-ES" sz="2800" b="1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course</a:t>
            </a:r>
            <a:r>
              <a:rPr lang="es-ES" sz="2800" b="1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800" b="1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6 ECTS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77825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77825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7EC674-529E-4C98-979D-66D0BE7E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1" y="2201728"/>
            <a:ext cx="9407144" cy="51391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83362D-B334-005B-5924-535A6080D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932" y="381000"/>
            <a:ext cx="7860464" cy="1043539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D261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Moocs</a:t>
            </a:r>
            <a:br>
              <a:rPr lang="es-ES" dirty="0">
                <a:solidFill>
                  <a:srgbClr val="D261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D0A6B4-871E-AF54-A3BE-FE13633B5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462" y="381000"/>
            <a:ext cx="6108667" cy="777189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https://abierta.ugr.es/course/index.php?categoryid=1&amp;lang=es</a:t>
            </a:r>
            <a:r>
              <a:rPr lang="es-E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148326-DCB6-442F-AC8D-EEBA6BE31E88}"/>
              </a:ext>
            </a:extLst>
          </p:cNvPr>
          <p:cNvSpPr txBox="1"/>
          <p:nvPr/>
        </p:nvSpPr>
        <p:spPr>
          <a:xfrm>
            <a:off x="1941199" y="1158189"/>
            <a:ext cx="7005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Registering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 MOOC </a:t>
            </a:r>
            <a:r>
              <a:rPr lang="es-ES" dirty="0" err="1"/>
              <a:t>is</a:t>
            </a:r>
            <a:r>
              <a:rPr lang="es-ES" dirty="0"/>
              <a:t> free</a:t>
            </a:r>
          </a:p>
          <a:p>
            <a:r>
              <a:rPr lang="es-ES" dirty="0" err="1"/>
              <a:t>Transcript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Records</a:t>
            </a:r>
            <a:r>
              <a:rPr lang="es-ES" dirty="0"/>
              <a:t> </a:t>
            </a:r>
            <a:r>
              <a:rPr lang="es-ES" dirty="0" err="1"/>
              <a:t>issued</a:t>
            </a:r>
            <a:r>
              <a:rPr lang="es-ES" dirty="0"/>
              <a:t> once </a:t>
            </a:r>
            <a:r>
              <a:rPr lang="es-ES" dirty="0" err="1"/>
              <a:t>completed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Mooc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paid</a:t>
            </a:r>
            <a:r>
              <a:rPr lang="es-ES" dirty="0"/>
              <a:t> (</a:t>
            </a:r>
            <a:r>
              <a:rPr lang="es-ES" dirty="0" err="1"/>
              <a:t>around</a:t>
            </a:r>
            <a:r>
              <a:rPr lang="es-ES" dirty="0"/>
              <a:t> 36€)</a:t>
            </a:r>
          </a:p>
          <a:p>
            <a:r>
              <a:rPr lang="es-ES" dirty="0"/>
              <a:t>ECTS are </a:t>
            </a:r>
            <a:r>
              <a:rPr lang="es-ES" dirty="0" err="1"/>
              <a:t>included</a:t>
            </a:r>
            <a:r>
              <a:rPr lang="es-ES" dirty="0"/>
              <a:t> in </a:t>
            </a:r>
            <a:r>
              <a:rPr lang="es-ES" dirty="0" err="1"/>
              <a:t>your</a:t>
            </a:r>
            <a:r>
              <a:rPr lang="es-ES" dirty="0"/>
              <a:t> “expediente”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ECTS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Courses</a:t>
            </a:r>
            <a:r>
              <a:rPr lang="es-ES" dirty="0"/>
              <a:t> at CLM</a:t>
            </a:r>
          </a:p>
          <a:p>
            <a:r>
              <a:rPr lang="es-ES" dirty="0" err="1"/>
              <a:t>It</a:t>
            </a:r>
            <a:r>
              <a:rPr lang="es-ES" dirty="0"/>
              <a:t> can be </a:t>
            </a:r>
            <a:r>
              <a:rPr lang="es-ES" dirty="0" err="1"/>
              <a:t>included</a:t>
            </a:r>
            <a:r>
              <a:rPr lang="es-ES" dirty="0"/>
              <a:t> in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Agreement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110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774047" y="5590284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774050" y="5640424"/>
            <a:ext cx="1420597" cy="1601111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1158240" y="574040"/>
            <a:ext cx="83769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300" rIns="0" bIns="0" anchor="t" anchorCtr="0">
            <a:spAutoFit/>
          </a:bodyPr>
          <a:lstStyle/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Preguntas Frecuentes</a:t>
            </a:r>
            <a:endParaRPr/>
          </a:p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/ FAQ’s</a:t>
            </a:r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1848471" y="1668747"/>
            <a:ext cx="7834500" cy="4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800" rIns="0" bIns="0" anchor="t" anchorCtr="0">
            <a:spAutoFit/>
          </a:bodyPr>
          <a:lstStyle/>
          <a:p>
            <a:pPr marL="299085" marR="321310" lvl="0" indent="-287019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Arial"/>
              <a:buChar char="•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¿Dónde están los programas de las otras Facultades? / 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Where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can I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find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Academic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Guides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from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other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Faculties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Looking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ONLINE in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their</a:t>
            </a:r>
            <a:r>
              <a:rPr lang="es-ES" sz="2400" b="0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own</a:t>
            </a:r>
            <a:r>
              <a:rPr lang="es-ES" sz="2400" b="0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page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easiest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way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287019" algn="l" rtl="0">
              <a:lnSpc>
                <a:spcPct val="80000"/>
              </a:lnSpc>
              <a:spcBef>
                <a:spcPts val="11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Facultad de Filosofía y Letras</a:t>
            </a:r>
            <a:r>
              <a:rPr lang="es-E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https://filosofiayletras.ugr.es/docencia/grados/horarios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299085" marR="5080" lvl="0" indent="-287019" algn="l" rtl="0">
              <a:lnSpc>
                <a:spcPct val="80000"/>
              </a:lnSpc>
              <a:spcBef>
                <a:spcPts val="11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Ya sé que hay un máximo de 30 ECTS, pero ¿hay un mínimo  de créditos?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//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I’m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aware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there’s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max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of 30 ECTS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credit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points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but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there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a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minimum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?	</a:t>
            </a:r>
            <a:endParaRPr sz="24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160020" lvl="0" indent="0" algn="l" rtl="0">
              <a:lnSpc>
                <a:spcPct val="80000"/>
              </a:lnSpc>
              <a:spcBef>
                <a:spcPts val="11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NO,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we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don’t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require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any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minimum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credits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to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enrol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set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minimum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with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approval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home  </a:t>
            </a:r>
            <a:r>
              <a:rPr lang="es-ES" sz="24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coordinator</a:t>
            </a:r>
            <a:r>
              <a:rPr lang="es-ES" sz="24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774060" y="5590284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774050" y="5640450"/>
            <a:ext cx="1396460" cy="1601111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8"/>
          <p:cNvSpPr txBox="1">
            <a:spLocks noGrp="1"/>
          </p:cNvSpPr>
          <p:nvPr>
            <p:ph type="title"/>
          </p:nvPr>
        </p:nvSpPr>
        <p:spPr>
          <a:xfrm>
            <a:off x="1158240" y="574040"/>
            <a:ext cx="83769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300" rIns="0" bIns="0" anchor="t" anchorCtr="0">
            <a:spAutoFit/>
          </a:bodyPr>
          <a:lstStyle/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Preguntas Frecuentes / FAQ’s</a:t>
            </a:r>
            <a:endParaRPr/>
          </a:p>
        </p:txBody>
      </p:sp>
      <p:sp>
        <p:nvSpPr>
          <p:cNvPr id="296" name="Google Shape;296;p18"/>
          <p:cNvSpPr txBox="1"/>
          <p:nvPr/>
        </p:nvSpPr>
        <p:spPr>
          <a:xfrm>
            <a:off x="774050" y="1165477"/>
            <a:ext cx="9558670" cy="20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50" rIns="0" bIns="0" anchor="t" anchorCtr="0">
            <a:spAutoFit/>
          </a:bodyPr>
          <a:lstStyle/>
          <a:p>
            <a:pPr marL="12255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3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Calendario académico/</a:t>
            </a:r>
            <a:r>
              <a:rPr lang="es-ES" sz="3500" b="0" i="0" u="none" strike="noStrike" cap="none" dirty="0" err="1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Academic</a:t>
            </a:r>
            <a:r>
              <a:rPr lang="es-ES" sz="3500" b="0" i="0" u="none" strike="noStrike" cap="none" dirty="0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 Calendar</a:t>
            </a:r>
            <a:endParaRPr sz="3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1285" marR="0" lvl="0" indent="0" algn="ctr" rtl="0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https://docencia.ugr.es/sites/vic/docencia/public/inline-files/Academic%20calendar%202022-2023%20undergraduates%20degrees_1.pdf</a:t>
            </a:r>
            <a:r>
              <a:rPr lang="es-ES" sz="2400" b="1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C9CEB7-5041-4B7E-A778-343A8F4CE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875" y="3350548"/>
            <a:ext cx="8153019" cy="3024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774060" y="55902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74060" y="5640455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965960" y="1099724"/>
            <a:ext cx="7953380" cy="53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Índice General /General </a:t>
            </a:r>
            <a:r>
              <a:rPr lang="es-ES" dirty="0" err="1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Index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1570100" y="2078225"/>
            <a:ext cx="77427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425" rIns="0" bIns="0" anchor="t" anchorCtr="0">
            <a:noAutofit/>
          </a:bodyPr>
          <a:lstStyle/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rgbClr val="A82F22"/>
                </a:solidFill>
                <a:latin typeface="Garamond"/>
                <a:ea typeface="Garamond"/>
                <a:cs typeface="Garamond"/>
                <a:sym typeface="Garamond"/>
              </a:rPr>
              <a:t>1º 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Certificado de Llegada /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Arrival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Certificate</a:t>
            </a:r>
            <a:endParaRPr sz="3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5400" marR="17780" lvl="0" indent="0" algn="l" rtl="0">
              <a:lnSpc>
                <a:spcPct val="115000"/>
              </a:lnSpc>
              <a:spcBef>
                <a:spcPts val="29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rgbClr val="A82F22"/>
                </a:solidFill>
                <a:latin typeface="Garamond"/>
                <a:ea typeface="Garamond"/>
                <a:cs typeface="Garamond"/>
                <a:sym typeface="Garamond"/>
              </a:rPr>
              <a:t>2º 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Eligiendo las asignaturas /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Choosing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subjects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s-ES" sz="3000" b="0" i="0" u="none" strike="noStrike" cap="none" dirty="0">
                <a:solidFill>
                  <a:srgbClr val="A82F22"/>
                </a:solidFill>
                <a:latin typeface="Garamond"/>
                <a:ea typeface="Garamond"/>
                <a:cs typeface="Garamond"/>
                <a:sym typeface="Garamond"/>
              </a:rPr>
              <a:t>3º 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Matrícula asignaturas/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Enrolment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subjects</a:t>
            </a:r>
            <a:endParaRPr sz="3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5400" marR="55435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rgbClr val="A82F22"/>
                </a:solidFill>
                <a:latin typeface="Garamond"/>
                <a:ea typeface="Garamond"/>
                <a:cs typeface="Garamond"/>
                <a:sym typeface="Garamond"/>
              </a:rPr>
              <a:t>4º 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Acuerdo de Estudios /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Learning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Agreement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3000" b="0" i="0" u="none" strike="noStrike" cap="none" dirty="0">
                <a:solidFill>
                  <a:srgbClr val="A82F22"/>
                </a:solidFill>
                <a:latin typeface="Garamond"/>
                <a:ea typeface="Garamond"/>
                <a:cs typeface="Garamond"/>
                <a:sym typeface="Garamond"/>
              </a:rPr>
              <a:t>5º </a:t>
            </a:r>
            <a:r>
              <a:rPr lang="es-ES" sz="30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Preguntas Frecuentes / </a:t>
            </a:r>
            <a:r>
              <a:rPr lang="es-ES" sz="30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FAQ’s</a:t>
            </a:r>
            <a:endParaRPr sz="3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" name="Google Shape;109;p2"/>
          <p:cNvSpPr/>
          <p:nvPr/>
        </p:nvSpPr>
        <p:spPr>
          <a:xfrm rot="2554842">
            <a:off x="4527563" y="5176658"/>
            <a:ext cx="1638271" cy="15728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 txBox="1">
            <a:spLocks noGrp="1"/>
          </p:cNvSpPr>
          <p:nvPr>
            <p:ph type="title"/>
          </p:nvPr>
        </p:nvSpPr>
        <p:spPr>
          <a:xfrm>
            <a:off x="1158240" y="1013090"/>
            <a:ext cx="83769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300" rIns="0" bIns="0" anchor="t" anchorCtr="0">
            <a:spAutoFit/>
          </a:bodyPr>
          <a:lstStyle/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Preguntas Frecuentes/ FAQ’s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1848475" y="2195325"/>
            <a:ext cx="8248500" cy="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075" rIns="0" bIns="0" anchor="t" anchorCtr="0">
            <a:spAutoFit/>
          </a:bodyPr>
          <a:lstStyle/>
          <a:p>
            <a:pPr marL="28149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Quiero planear mis vacaciones/</a:t>
            </a:r>
            <a:endParaRPr sz="2400" b="1" i="0" u="none" strike="noStrike" cap="none" dirty="0">
              <a:solidFill>
                <a:srgbClr val="007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14955" marR="0" lvl="0" indent="0" algn="l" rtl="0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I </a:t>
            </a:r>
            <a:r>
              <a:rPr lang="es-ES" sz="2400" b="1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would</a:t>
            </a:r>
            <a:r>
              <a:rPr lang="es-ES" sz="2400" b="1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1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like</a:t>
            </a:r>
            <a:r>
              <a:rPr lang="es-ES" sz="2400" b="1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to plan </a:t>
            </a:r>
            <a:r>
              <a:rPr lang="es-ES" sz="2400" b="1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my</a:t>
            </a:r>
            <a:r>
              <a:rPr lang="es-ES" sz="2400" b="1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1" i="0" u="none" strike="noStrike" cap="none" dirty="0" err="1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holidays</a:t>
            </a:r>
            <a:endParaRPr sz="2400" b="1" i="0" u="none" strike="noStrike" cap="none" dirty="0">
              <a:solidFill>
                <a:srgbClr val="007F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CC90BC-75AB-4B63-87ED-D448C674E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074" y="3634750"/>
            <a:ext cx="8108066" cy="28854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1158240" y="574040"/>
            <a:ext cx="83769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300" rIns="0" bIns="0" anchor="t" anchorCtr="0">
            <a:spAutoFit/>
          </a:bodyPr>
          <a:lstStyle/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Preguntas Frecuentes/ FAQ’s</a:t>
            </a:r>
            <a:endParaRPr/>
          </a:p>
        </p:txBody>
      </p:sp>
      <p:sp>
        <p:nvSpPr>
          <p:cNvPr id="2" name="1 Rectángulo"/>
          <p:cNvSpPr/>
          <p:nvPr/>
        </p:nvSpPr>
        <p:spPr>
          <a:xfrm>
            <a:off x="1518597" y="2334986"/>
            <a:ext cx="837632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en-US" sz="3500" spc="-50" dirty="0">
                <a:latin typeface="Garamond"/>
                <a:cs typeface="Garamond"/>
              </a:rPr>
              <a:t>Pay </a:t>
            </a:r>
            <a:r>
              <a:rPr lang="en-US" sz="3500" dirty="0">
                <a:latin typeface="Garamond"/>
                <a:cs typeface="Garamond"/>
              </a:rPr>
              <a:t>attention to the </a:t>
            </a:r>
            <a:r>
              <a:rPr lang="en-US" sz="3500" spc="-10" dirty="0">
                <a:latin typeface="Garamond"/>
                <a:cs typeface="Garamond"/>
              </a:rPr>
              <a:t>following</a:t>
            </a:r>
            <a:r>
              <a:rPr lang="en-US" sz="3500" spc="40" dirty="0">
                <a:latin typeface="Garamond"/>
                <a:cs typeface="Garamond"/>
              </a:rPr>
              <a:t> </a:t>
            </a:r>
            <a:r>
              <a:rPr lang="en-US" sz="3500" dirty="0">
                <a:latin typeface="Garamond"/>
                <a:cs typeface="Garamond"/>
              </a:rPr>
              <a:t>dates:</a:t>
            </a:r>
          </a:p>
          <a:p>
            <a:pPr marL="12700">
              <a:spcBef>
                <a:spcPts val="640"/>
              </a:spcBef>
            </a:pPr>
            <a:r>
              <a:rPr lang="en-US" sz="3200" spc="-5" dirty="0">
                <a:latin typeface="Garamond"/>
                <a:cs typeface="Garamond"/>
              </a:rPr>
              <a:t>Deadline </a:t>
            </a:r>
            <a:r>
              <a:rPr lang="en-US" sz="3200" dirty="0">
                <a:latin typeface="Garamond"/>
                <a:cs typeface="Garamond"/>
              </a:rPr>
              <a:t>for </a:t>
            </a:r>
            <a:r>
              <a:rPr lang="en-US" sz="3200" spc="-5" dirty="0">
                <a:latin typeface="Garamond"/>
                <a:cs typeface="Garamond"/>
              </a:rPr>
              <a:t>lecturers to hand marks 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Garamond"/>
                <a:cs typeface="Garamond"/>
              </a:rPr>
              <a:t>entrega</a:t>
            </a:r>
            <a:r>
              <a:rPr lang="en-US" sz="3200" b="1" dirty="0">
                <a:solidFill>
                  <a:srgbClr val="0070C0"/>
                </a:solidFill>
                <a:latin typeface="Garamond"/>
                <a:cs typeface="Garamond"/>
              </a:rPr>
              <a:t> de</a:t>
            </a:r>
            <a:r>
              <a:rPr lang="en-US" sz="3200" b="1" spc="25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lang="en-US" sz="3200" b="1" spc="-5" dirty="0" err="1">
                <a:solidFill>
                  <a:srgbClr val="0070C0"/>
                </a:solidFill>
                <a:latin typeface="Garamond"/>
                <a:cs typeface="Garamond"/>
              </a:rPr>
              <a:t>Actas</a:t>
            </a:r>
            <a:r>
              <a:rPr lang="en-US" sz="3200" spc="-5" dirty="0">
                <a:latin typeface="Garamond"/>
                <a:cs typeface="Garamond"/>
              </a:rPr>
              <a:t>) is:</a:t>
            </a:r>
          </a:p>
          <a:p>
            <a:pPr marL="469900" lvl="1">
              <a:spcBef>
                <a:spcPts val="640"/>
              </a:spcBef>
            </a:pPr>
            <a:r>
              <a:rPr lang="en-US" sz="3200" b="1" spc="-5" dirty="0">
                <a:solidFill>
                  <a:srgbClr val="A50020"/>
                </a:solidFill>
                <a:latin typeface="Garamond"/>
                <a:cs typeface="Garamond"/>
              </a:rPr>
              <a:t>5th February </a:t>
            </a:r>
            <a:r>
              <a:rPr lang="en-US" sz="3200" spc="-5" dirty="0">
                <a:solidFill>
                  <a:srgbClr val="A50020"/>
                </a:solidFill>
                <a:latin typeface="Garamond"/>
                <a:cs typeface="Garamond"/>
              </a:rPr>
              <a:t>2024 for First Term</a:t>
            </a:r>
          </a:p>
          <a:p>
            <a:pPr marL="469900" lvl="1">
              <a:spcBef>
                <a:spcPts val="640"/>
              </a:spcBef>
            </a:pPr>
            <a:r>
              <a:rPr lang="en-US" sz="3200" b="1" spc="-5" dirty="0">
                <a:solidFill>
                  <a:srgbClr val="A50020"/>
                </a:solidFill>
                <a:latin typeface="Garamond"/>
                <a:cs typeface="Garamond"/>
              </a:rPr>
              <a:t>3th of July </a:t>
            </a:r>
            <a:r>
              <a:rPr lang="en-US" sz="3200" spc="-5" dirty="0">
                <a:solidFill>
                  <a:srgbClr val="A50020"/>
                </a:solidFill>
                <a:latin typeface="Garamond"/>
                <a:cs typeface="Garamond"/>
              </a:rPr>
              <a:t>2024 for Second Term</a:t>
            </a:r>
          </a:p>
          <a:p>
            <a:pPr marL="12700">
              <a:spcBef>
                <a:spcPts val="640"/>
              </a:spcBef>
            </a:pPr>
            <a:r>
              <a:rPr lang="en-US" sz="3500" spc="-20" dirty="0">
                <a:solidFill>
                  <a:schemeClr val="tx1"/>
                </a:solidFill>
                <a:latin typeface="Garamond"/>
                <a:cs typeface="Garamond"/>
              </a:rPr>
              <a:t>Therefore, Transcripts of Records will be sent by mid-February and mid-July…PACIENCIA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10480" y="1551213"/>
            <a:ext cx="561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0070C0"/>
                </a:solidFill>
              </a:rPr>
              <a:t>FINAL TRANSCRIPT OF RECORDS</a:t>
            </a:r>
            <a:endParaRPr lang="es-E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1158240" y="574040"/>
            <a:ext cx="83769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300" rIns="0" bIns="0" anchor="t" anchorCtr="0">
            <a:spAutoFit/>
          </a:bodyPr>
          <a:lstStyle/>
          <a:p>
            <a:pPr marL="269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Preguntas Frecuentes/ FAQ’s</a:t>
            </a:r>
            <a:endParaRPr/>
          </a:p>
        </p:txBody>
      </p:sp>
      <p:sp>
        <p:nvSpPr>
          <p:cNvPr id="333" name="Google Shape;333;p21"/>
          <p:cNvSpPr txBox="1"/>
          <p:nvPr/>
        </p:nvSpPr>
        <p:spPr>
          <a:xfrm>
            <a:off x="1680850" y="1488875"/>
            <a:ext cx="8018700" cy="4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-ES" sz="3100" b="0" i="0" u="sng" strike="noStrike" cap="none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Final Transcript of Records</a:t>
            </a:r>
            <a:r>
              <a:rPr lang="es-ES" sz="3100" b="0" i="0" u="none" strike="noStrike" cap="none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sz="3100" b="0" i="0" u="none" strike="noStrike" cap="none">
              <a:solidFill>
                <a:srgbClr val="007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-ES" sz="3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Once all the marks are updated in the system we will send you an </a:t>
            </a:r>
            <a:r>
              <a:rPr lang="es-ES" sz="3100" b="0" i="0" u="none" strike="noStrike" cap="none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email informing how to download your Transcript of Records</a:t>
            </a:r>
            <a:r>
              <a:rPr lang="es-ES" sz="3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by entering here:</a:t>
            </a:r>
            <a:endParaRPr sz="3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-ES" sz="31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https://hermes.ugr.es</a:t>
            </a:r>
            <a:endParaRPr sz="3100" b="0" i="0" u="sng" strike="noStrike" cap="none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-ES" sz="3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See tutorial: </a:t>
            </a:r>
            <a:r>
              <a:rPr lang="es-ES" sz="3100" b="0" i="0" u="sng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http://sl.ugr.es/0bsa</a:t>
            </a:r>
            <a:endParaRPr sz="3100" b="0" i="0" u="sng" strike="noStrike" cap="none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A5002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-ES" sz="3100" b="0" i="0" u="none" strike="noStrike" cap="none">
                <a:solidFill>
                  <a:srgbClr val="A50020"/>
                </a:solidFill>
                <a:latin typeface="Garamond"/>
                <a:ea typeface="Garamond"/>
                <a:cs typeface="Garamond"/>
                <a:sym typeface="Garamond"/>
              </a:rPr>
              <a:t>You will be asked to type your DNI and your password or CLAVE (PIN)</a:t>
            </a:r>
            <a:endParaRPr sz="3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2"/>
          <p:cNvSpPr txBox="1"/>
          <p:nvPr/>
        </p:nvSpPr>
        <p:spPr>
          <a:xfrm>
            <a:off x="1680850" y="1631875"/>
            <a:ext cx="8279100" cy="44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4965" marR="0" lvl="0" indent="-279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2500"/>
              <a:buFont typeface="Garamond"/>
              <a:buChar char="⮚"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Start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assisting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to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classes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from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first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day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0" lvl="0" indent="-279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2500"/>
              <a:buFont typeface="Garamond"/>
              <a:buChar char="⮚"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Send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changes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form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before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30th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September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. (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Check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course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CODES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to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know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group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professor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and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schedule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).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sooner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better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0" lvl="0" indent="-279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2500"/>
              <a:buFont typeface="Garamond"/>
              <a:buChar char="⮚"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Create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e-mail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account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1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correo.ugr.es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through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Oficina Virtual.</a:t>
            </a:r>
            <a:endParaRPr sz="25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0" lvl="0" indent="-279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2500"/>
              <a:buFont typeface="Garamond"/>
              <a:buChar char="⮚"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Activate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e-mail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account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1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go.ugr.es.</a:t>
            </a:r>
            <a:endParaRPr sz="2500" b="0" i="1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0" lvl="0" indent="-279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2500"/>
              <a:buFont typeface="Garamond"/>
              <a:buChar char="⮚"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Get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student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card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(TUI)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through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Oficina Virtual.</a:t>
            </a:r>
            <a:endParaRPr sz="25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0" lvl="0" indent="-279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2500"/>
              <a:buFont typeface="Garamond"/>
              <a:buChar char="⮚"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Proceed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with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Arrival</a:t>
            </a: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Certificate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5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0" lvl="0" indent="-279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7C3"/>
              </a:buClr>
              <a:buSzPts val="2500"/>
              <a:buFont typeface="Garamond"/>
              <a:buChar char="⮚"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presentation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will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be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uploaded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site: </a:t>
            </a:r>
            <a:r>
              <a:rPr lang="es-ES" sz="2500" b="1" i="0" u="sng" strike="noStrike" cap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http://sl.ugr.es/0bvg</a:t>
            </a:r>
            <a:r>
              <a:rPr lang="es-ES" sz="2500" b="1" i="0" u="none" strike="noStrike" cap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345" name="Google Shape;345;p22"/>
          <p:cNvSpPr/>
          <p:nvPr/>
        </p:nvSpPr>
        <p:spPr>
          <a:xfrm>
            <a:off x="2631439" y="627814"/>
            <a:ext cx="5430520" cy="605155"/>
          </a:xfrm>
          <a:custGeom>
            <a:avLst/>
            <a:gdLst/>
            <a:ahLst/>
            <a:cxnLst/>
            <a:rect l="l" t="t" r="r" b="b"/>
            <a:pathLst>
              <a:path w="5430520" h="605155" extrusionOk="0">
                <a:moveTo>
                  <a:pt x="5430012" y="605034"/>
                </a:moveTo>
                <a:lnTo>
                  <a:pt x="5430012" y="0"/>
                </a:lnTo>
                <a:lnTo>
                  <a:pt x="0" y="0"/>
                </a:lnTo>
                <a:lnTo>
                  <a:pt x="0" y="605034"/>
                </a:lnTo>
                <a:lnTo>
                  <a:pt x="15240" y="605034"/>
                </a:lnTo>
                <a:lnTo>
                  <a:pt x="15240" y="28956"/>
                </a:lnTo>
                <a:lnTo>
                  <a:pt x="28956" y="13716"/>
                </a:lnTo>
                <a:lnTo>
                  <a:pt x="28956" y="28956"/>
                </a:lnTo>
                <a:lnTo>
                  <a:pt x="5401056" y="28956"/>
                </a:lnTo>
                <a:lnTo>
                  <a:pt x="5401056" y="13716"/>
                </a:lnTo>
                <a:lnTo>
                  <a:pt x="5414772" y="28956"/>
                </a:lnTo>
                <a:lnTo>
                  <a:pt x="5414772" y="605034"/>
                </a:lnTo>
                <a:lnTo>
                  <a:pt x="5430012" y="605034"/>
                </a:lnTo>
                <a:close/>
              </a:path>
              <a:path w="5430520" h="605155" extrusionOk="0">
                <a:moveTo>
                  <a:pt x="28956" y="28956"/>
                </a:moveTo>
                <a:lnTo>
                  <a:pt x="28956" y="13716"/>
                </a:lnTo>
                <a:lnTo>
                  <a:pt x="15240" y="28956"/>
                </a:lnTo>
                <a:lnTo>
                  <a:pt x="28956" y="28956"/>
                </a:lnTo>
                <a:close/>
              </a:path>
              <a:path w="5430520" h="605155" extrusionOk="0">
                <a:moveTo>
                  <a:pt x="28956" y="576078"/>
                </a:moveTo>
                <a:lnTo>
                  <a:pt x="28956" y="28956"/>
                </a:lnTo>
                <a:lnTo>
                  <a:pt x="15240" y="28956"/>
                </a:lnTo>
                <a:lnTo>
                  <a:pt x="15240" y="576078"/>
                </a:lnTo>
                <a:lnTo>
                  <a:pt x="28956" y="576078"/>
                </a:lnTo>
                <a:close/>
              </a:path>
              <a:path w="5430520" h="605155" extrusionOk="0">
                <a:moveTo>
                  <a:pt x="5414772" y="576078"/>
                </a:moveTo>
                <a:lnTo>
                  <a:pt x="15240" y="576078"/>
                </a:lnTo>
                <a:lnTo>
                  <a:pt x="28956" y="591318"/>
                </a:lnTo>
                <a:lnTo>
                  <a:pt x="28956" y="605034"/>
                </a:lnTo>
                <a:lnTo>
                  <a:pt x="5401056" y="605034"/>
                </a:lnTo>
                <a:lnTo>
                  <a:pt x="5401056" y="591318"/>
                </a:lnTo>
                <a:lnTo>
                  <a:pt x="5414772" y="576078"/>
                </a:lnTo>
                <a:close/>
              </a:path>
              <a:path w="5430520" h="605155" extrusionOk="0">
                <a:moveTo>
                  <a:pt x="28956" y="605034"/>
                </a:moveTo>
                <a:lnTo>
                  <a:pt x="28956" y="591318"/>
                </a:lnTo>
                <a:lnTo>
                  <a:pt x="15240" y="576078"/>
                </a:lnTo>
                <a:lnTo>
                  <a:pt x="15240" y="605034"/>
                </a:lnTo>
                <a:lnTo>
                  <a:pt x="28956" y="605034"/>
                </a:lnTo>
                <a:close/>
              </a:path>
              <a:path w="5430520" h="605155" extrusionOk="0">
                <a:moveTo>
                  <a:pt x="5414772" y="28956"/>
                </a:moveTo>
                <a:lnTo>
                  <a:pt x="5401056" y="13716"/>
                </a:lnTo>
                <a:lnTo>
                  <a:pt x="5401056" y="28956"/>
                </a:lnTo>
                <a:lnTo>
                  <a:pt x="5414772" y="28956"/>
                </a:lnTo>
                <a:close/>
              </a:path>
              <a:path w="5430520" h="605155" extrusionOk="0">
                <a:moveTo>
                  <a:pt x="5414772" y="576078"/>
                </a:moveTo>
                <a:lnTo>
                  <a:pt x="5414772" y="28956"/>
                </a:lnTo>
                <a:lnTo>
                  <a:pt x="5401056" y="28956"/>
                </a:lnTo>
                <a:lnTo>
                  <a:pt x="5401056" y="576078"/>
                </a:lnTo>
                <a:lnTo>
                  <a:pt x="5414772" y="576078"/>
                </a:lnTo>
                <a:close/>
              </a:path>
              <a:path w="5430520" h="605155" extrusionOk="0">
                <a:moveTo>
                  <a:pt x="5414772" y="605034"/>
                </a:moveTo>
                <a:lnTo>
                  <a:pt x="5414772" y="576078"/>
                </a:lnTo>
                <a:lnTo>
                  <a:pt x="5401056" y="591318"/>
                </a:lnTo>
                <a:lnTo>
                  <a:pt x="5401056" y="605034"/>
                </a:lnTo>
                <a:lnTo>
                  <a:pt x="5414772" y="605034"/>
                </a:lnTo>
                <a:close/>
              </a:path>
            </a:pathLst>
          </a:custGeom>
          <a:solidFill>
            <a:srgbClr val="A400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3322373" y="638044"/>
            <a:ext cx="3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05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3200"/>
                </a:solidFill>
                <a:highlight>
                  <a:srgbClr val="EA9999"/>
                </a:highlight>
                <a:latin typeface="Garamond"/>
                <a:ea typeface="Garamond"/>
                <a:cs typeface="Garamond"/>
                <a:sym typeface="Garamond"/>
              </a:rPr>
              <a:t>Repaso/To sum up:</a:t>
            </a:r>
            <a:endParaRPr sz="3200" b="0" i="0" u="none" strike="noStrike" cap="none">
              <a:solidFill>
                <a:schemeClr val="dk1"/>
              </a:solidFill>
              <a:highlight>
                <a:srgbClr val="EA9999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/>
          <p:nvPr/>
        </p:nvSpPr>
        <p:spPr>
          <a:xfrm>
            <a:off x="2037625" y="1453265"/>
            <a:ext cx="6287700" cy="2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3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-ES" sz="4300" b="1" i="0" u="none" strike="noStrike" cap="none">
                <a:solidFill>
                  <a:srgbClr val="000065"/>
                </a:solidFill>
                <a:latin typeface="Garamond"/>
                <a:ea typeface="Garamond"/>
                <a:cs typeface="Garamond"/>
                <a:sym typeface="Garamond"/>
              </a:rPr>
              <a:t>¿Tienes alguna pregunta más?  Do you have any more  questions?</a:t>
            </a:r>
            <a:endParaRPr sz="43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2" name="Google Shape;352;p23"/>
          <p:cNvSpPr/>
          <p:nvPr/>
        </p:nvSpPr>
        <p:spPr>
          <a:xfrm>
            <a:off x="6354958" y="3634739"/>
            <a:ext cx="3011423" cy="30891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3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3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4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4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4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4"/>
          <p:cNvSpPr txBox="1">
            <a:spLocks noGrp="1"/>
          </p:cNvSpPr>
          <p:nvPr>
            <p:ph type="title"/>
          </p:nvPr>
        </p:nvSpPr>
        <p:spPr>
          <a:xfrm>
            <a:off x="2494715" y="348989"/>
            <a:ext cx="6381900" cy="210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76910" marR="5080" lvl="0" indent="-6648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>
                <a:solidFill>
                  <a:srgbClr val="990000"/>
                </a:solidFill>
              </a:rPr>
              <a:t>Equipo de Internacionalización /  </a:t>
            </a:r>
            <a:r>
              <a:rPr lang="es-ES" dirty="0" err="1">
                <a:solidFill>
                  <a:srgbClr val="990000"/>
                </a:solidFill>
              </a:rPr>
              <a:t>Internationalization</a:t>
            </a:r>
            <a:r>
              <a:rPr lang="es-ES" dirty="0">
                <a:solidFill>
                  <a:srgbClr val="990000"/>
                </a:solidFill>
              </a:rPr>
              <a:t> Staff</a:t>
            </a:r>
            <a:endParaRPr dirty="0"/>
          </a:p>
        </p:txBody>
      </p:sp>
      <p:sp>
        <p:nvSpPr>
          <p:cNvPr id="369" name="Google Shape;369;p24"/>
          <p:cNvSpPr txBox="1">
            <a:spLocks noGrp="1"/>
          </p:cNvSpPr>
          <p:nvPr>
            <p:ph sz="quarter" idx="1"/>
          </p:nvPr>
        </p:nvSpPr>
        <p:spPr>
          <a:xfrm>
            <a:off x="2153277" y="2353651"/>
            <a:ext cx="71913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175" rIns="0" bIns="0" anchor="t" anchorCtr="0">
            <a:spAutoFit/>
          </a:bodyPr>
          <a:lstStyle/>
          <a:p>
            <a:pPr marL="1961514" marR="100965" lvl="0" indent="-1614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s-ES" dirty="0"/>
              <a:t>Facultad de Ciencias Políticas y Sociología</a:t>
            </a:r>
          </a:p>
          <a:p>
            <a:pPr marL="1961514" marR="100965" lvl="0" indent="-1614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s-ES" dirty="0"/>
              <a:t>/</a:t>
            </a:r>
            <a:r>
              <a:rPr lang="es-ES" dirty="0" err="1"/>
              <a:t>Faculty</a:t>
            </a:r>
            <a:r>
              <a:rPr lang="es-ES" dirty="0"/>
              <a:t> of  </a:t>
            </a:r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 and </a:t>
            </a:r>
            <a:r>
              <a:rPr lang="es-ES" dirty="0" err="1"/>
              <a:t>Sociology</a:t>
            </a:r>
            <a:endParaRPr sz="3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</a:pPr>
            <a:r>
              <a:rPr lang="es-ES" sz="2400" i="1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Vicedecana de Internacionalización / Vice-Dean </a:t>
            </a:r>
            <a:r>
              <a:rPr lang="es-ES" sz="2400" i="1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for</a:t>
            </a:r>
            <a:r>
              <a:rPr lang="es-ES" sz="2400" i="1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i="1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Internationalisation</a:t>
            </a:r>
            <a:r>
              <a:rPr lang="es-ES" sz="2400" i="1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2400" i="1" dirty="0"/>
          </a:p>
          <a:p>
            <a:pPr marL="127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None/>
            </a:pPr>
            <a:r>
              <a:rPr lang="es-ES" sz="2400" b="1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Guadalupe Martínez Fuentes</a:t>
            </a:r>
            <a:endParaRPr sz="2400" b="1" dirty="0">
              <a:latin typeface="Garamond"/>
              <a:ea typeface="Garamond"/>
              <a:cs typeface="Garamond"/>
              <a:sym typeface="Garamond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300"/>
              <a:buNone/>
            </a:pPr>
            <a:r>
              <a:rPr lang="es-ES" sz="2400" i="1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Responsables Administrativas</a:t>
            </a:r>
            <a:r>
              <a:rPr lang="es-ES" sz="2400" i="1" dirty="0">
                <a:solidFill>
                  <a:srgbClr val="003200"/>
                </a:solidFill>
              </a:rPr>
              <a:t>:</a:t>
            </a:r>
            <a:endParaRPr sz="2400" i="1" dirty="0"/>
          </a:p>
          <a:p>
            <a:pPr marL="1270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300"/>
              <a:buNone/>
            </a:pPr>
            <a:r>
              <a:rPr lang="es-ES" sz="2400" i="1" dirty="0">
                <a:solidFill>
                  <a:srgbClr val="003200"/>
                </a:solidFill>
              </a:rPr>
              <a:t>Susana Fernández/</a:t>
            </a:r>
            <a:r>
              <a:rPr lang="es-ES" sz="2400" i="1" dirty="0" err="1">
                <a:solidFill>
                  <a:srgbClr val="003200"/>
                </a:solidFill>
              </a:rPr>
              <a:t>Mª</a:t>
            </a:r>
            <a:r>
              <a:rPr lang="es-ES" sz="2400" i="1" dirty="0">
                <a:solidFill>
                  <a:srgbClr val="003200"/>
                </a:solidFill>
              </a:rPr>
              <a:t> Carmen Jerez</a:t>
            </a:r>
            <a:endParaRPr sz="2400" i="1" dirty="0"/>
          </a:p>
          <a:p>
            <a:pPr marL="127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es-ES" sz="2400" i="1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Becario de RRII / International </a:t>
            </a:r>
            <a:r>
              <a:rPr lang="es-ES" sz="2400" i="1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Assistant</a:t>
            </a:r>
            <a:r>
              <a:rPr lang="es-ES" sz="2400" i="1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2400" i="1" dirty="0"/>
          </a:p>
          <a:p>
            <a:pPr marL="12700" lvl="0" indent="0" algn="l" rtl="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SzPts val="2300"/>
              <a:buNone/>
            </a:pPr>
            <a:r>
              <a:rPr lang="es-ES" sz="2400" i="1" dirty="0">
                <a:solidFill>
                  <a:srgbClr val="003200"/>
                </a:solidFill>
              </a:rPr>
              <a:t>Juan Pablo Sánchez </a:t>
            </a:r>
            <a:endParaRPr sz="2400" i="1" dirty="0">
              <a:solidFill>
                <a:srgbClr val="003200"/>
              </a:solidFill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7395324" y="4994955"/>
            <a:ext cx="64135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3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1" u="none" strike="noStrike" cap="none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23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0" name="Google Shape;370;p24"/>
          <p:cNvSpPr/>
          <p:nvPr/>
        </p:nvSpPr>
        <p:spPr>
          <a:xfrm>
            <a:off x="7459459" y="4471487"/>
            <a:ext cx="2209153" cy="20916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5"/>
          <p:cNvSpPr txBox="1">
            <a:spLocks noGrp="1"/>
          </p:cNvSpPr>
          <p:nvPr>
            <p:ph type="title"/>
          </p:nvPr>
        </p:nvSpPr>
        <p:spPr>
          <a:xfrm rot="-5044486">
            <a:off x="-378721" y="2461732"/>
            <a:ext cx="5726704" cy="158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76910" marR="5080" lvl="0" indent="-6648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>
                <a:solidFill>
                  <a:srgbClr val="990000"/>
                </a:solidFill>
              </a:rPr>
              <a:t>Oficina de Internacionalización</a:t>
            </a:r>
            <a:br>
              <a:rPr lang="es-ES" dirty="0">
                <a:solidFill>
                  <a:srgbClr val="990000"/>
                </a:solidFill>
              </a:rPr>
            </a:br>
            <a:endParaRPr dirty="0">
              <a:solidFill>
                <a:srgbClr val="99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63010200"/>
              </p:ext>
            </p:extLst>
          </p:nvPr>
        </p:nvGraphicFramePr>
        <p:xfrm>
          <a:off x="7543799" y="2661660"/>
          <a:ext cx="2710543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2" name="Google Shape;382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8937" y="581070"/>
            <a:ext cx="5884585" cy="645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3600448" y="2400351"/>
            <a:ext cx="4110991" cy="118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https://meet.google.com/bof-ammu-zpt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74072" y="55902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74072" y="5640455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2284616" y="643525"/>
            <a:ext cx="690750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Ten en cuenta/</a:t>
            </a:r>
            <a:r>
              <a:rPr lang="es-ES" dirty="0" err="1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Take</a:t>
            </a:r>
            <a:r>
              <a:rPr lang="es-ES" dirty="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dirty="0" err="1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into</a:t>
            </a:r>
            <a:r>
              <a:rPr lang="es-ES" dirty="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dirty="0" err="1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account</a:t>
            </a:r>
            <a:r>
              <a:rPr lang="es-ES" dirty="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1709825" y="1435300"/>
            <a:ext cx="8186400" cy="345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57200" marR="62864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anose="05000000000000000000" pitchFamily="2" charset="2"/>
              <a:buChar char="Ø"/>
            </a:pP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Consulta de nuevo esta información antes del</a:t>
            </a:r>
            <a:r>
              <a:rPr lang="es-ES" sz="28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sng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final de tu  estancia/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Check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information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again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before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sng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800" b="0" i="0" u="sng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sng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end</a:t>
            </a:r>
            <a:r>
              <a:rPr lang="es-ES" sz="2800" b="0" i="0" u="sng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sng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of</a:t>
            </a:r>
            <a:r>
              <a:rPr lang="es-ES" sz="2800" b="0" i="0" u="sng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sng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2800" b="0" i="0" u="sng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sng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stay</a:t>
            </a:r>
            <a:endParaRPr sz="28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91491" marR="0" lvl="0" indent="-45720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anose="05000000000000000000" pitchFamily="2" charset="2"/>
              <a:buChar char="Ø"/>
            </a:pP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Puedes descargar esta presentación aquí /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can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download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presentation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here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</a:p>
          <a:p>
            <a:pPr marL="34291" lvl="3">
              <a:spcBef>
                <a:spcPts val="1820"/>
              </a:spcBef>
              <a:buClr>
                <a:srgbClr val="FF0000"/>
              </a:buClr>
              <a:buSzPts val="2800"/>
            </a:pPr>
            <a:r>
              <a:rPr lang="es-ES" sz="2700" b="1" i="0" u="sng" strike="noStrike" cap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https://polisocio.ugr.es/sites/centros/polisocio/public/inline-files/1-%20Adelante_Come%20in.pdf</a:t>
            </a:r>
            <a:endParaRPr sz="2700" b="1" i="0" u="none" strike="noStrike" cap="none" dirty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74060" y="5590309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774060" y="5690618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2153283" y="576204"/>
            <a:ext cx="71913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Certificado de llegada /Arrival Certificate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876715" y="1837247"/>
            <a:ext cx="3651845" cy="385337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r="417" b="-25154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607870" y="1869343"/>
            <a:ext cx="2194500" cy="3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Si tu universidad acepta un documento firmado en PDF, envíalo por e-mail a </a:t>
            </a:r>
            <a:r>
              <a:rPr lang="es-ES" sz="1800" b="0" i="0" u="sng" strike="noStrike" cap="none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oriccps@ugr.es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Si tu universidad necesita el original, envíalo por e-mail y te daremos cita para recogerlo.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FF99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ADJUNTAR COPIA DEL BILLETE DE AVIÓN</a:t>
            </a:r>
            <a:endParaRPr sz="1800" b="0" i="0" u="none" strike="noStrike" cap="none" dirty="0">
              <a:solidFill>
                <a:srgbClr val="FF9900"/>
              </a:solidFill>
              <a:highlight>
                <a:srgbClr val="FCE5CD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7708900" y="1947672"/>
            <a:ext cx="2123400" cy="4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If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university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accepts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signed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PDF file,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please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send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to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sng" strike="noStrike" cap="none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oriccps@ugr.es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If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university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needs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original,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please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send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by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e-mail and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we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will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inform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when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can pick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up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from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es-ES" sz="1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office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FF99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ATTACH A COPY OF YOUR FLIGHT TICKET</a:t>
            </a:r>
            <a:endParaRPr sz="1800" b="0" i="0" u="none" strike="noStrike" cap="none" dirty="0">
              <a:solidFill>
                <a:srgbClr val="FF9900"/>
              </a:solidFill>
              <a:highlight>
                <a:srgbClr val="FCE5CD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7C63A5-B2BF-C87A-42B1-FF26338E4F42}"/>
              </a:ext>
            </a:extLst>
          </p:cNvPr>
          <p:cNvSpPr txBox="1"/>
          <p:nvPr/>
        </p:nvSpPr>
        <p:spPr>
          <a:xfrm>
            <a:off x="1463670" y="6213984"/>
            <a:ext cx="9096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Todos los asistentes a la reunión del 7 de septiembre van a recibir un certificado de llegada por email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774075" y="5529900"/>
            <a:ext cx="2020383" cy="1612202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74072" y="5640455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998849" y="696575"/>
            <a:ext cx="79083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Elegir Asignaturas / Choosing the subjects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1533520" y="1340752"/>
            <a:ext cx="8373640" cy="552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s-ES" sz="2500" b="0" i="0" u="none" strike="noStrike" cap="none" dirty="0">
              <a:solidFill>
                <a:srgbClr val="007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LÍMITES Y CONSEJOS / LIMITATIONS AND ADVICE</a:t>
            </a:r>
            <a:endParaRPr sz="2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2236470" lvl="0" indent="0" algn="l" rtl="0">
              <a:lnSpc>
                <a:spcPct val="108000"/>
              </a:lnSpc>
              <a:spcBef>
                <a:spcPts val="97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s-ES" sz="2400" b="0" i="0" u="none" strike="noStrike" cap="none" dirty="0">
                <a:solidFill>
                  <a:srgbClr val="007F00"/>
                </a:solidFill>
                <a:latin typeface="Garamond"/>
                <a:ea typeface="Garamond"/>
                <a:cs typeface="Garamond"/>
                <a:sym typeface="Garamond"/>
              </a:rPr>
              <a:t>A) 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Máximo 30 créditos por cuatrimestre</a:t>
            </a:r>
            <a:endParaRPr sz="2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2310765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      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30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credits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maximum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semeste</a:t>
            </a:r>
            <a:r>
              <a:rPr lang="es-ES" sz="25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r</a:t>
            </a:r>
            <a:endParaRPr sz="2500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5445" marR="0" lvl="0" indent="0" algn="l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6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    </a:t>
            </a:r>
            <a:r>
              <a:rPr lang="es-ES" sz="16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Exceptionally</a:t>
            </a:r>
            <a:r>
              <a:rPr lang="es-ES" sz="16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, more </a:t>
            </a:r>
            <a:r>
              <a:rPr lang="es-ES" sz="16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credits</a:t>
            </a:r>
            <a:r>
              <a:rPr lang="es-ES" sz="16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6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would</a:t>
            </a:r>
            <a:r>
              <a:rPr lang="es-ES" sz="16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be </a:t>
            </a:r>
            <a:r>
              <a:rPr lang="es-ES" sz="16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allowed</a:t>
            </a:r>
            <a:r>
              <a:rPr lang="es-ES" sz="16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s-ES" sz="16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justified</a:t>
            </a:r>
            <a:r>
              <a:rPr lang="es-ES" sz="16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cases.</a:t>
            </a:r>
            <a:endParaRPr sz="16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No hay un mínimo de créditos. </a:t>
            </a:r>
            <a:r>
              <a:rPr lang="es-ES" sz="25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There</a:t>
            </a: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no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minimum</a:t>
            </a: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as        </a:t>
            </a:r>
            <a:r>
              <a:rPr lang="es-ES" sz="25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far</a:t>
            </a: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as </a:t>
            </a:r>
            <a:r>
              <a:rPr lang="es-ES" sz="25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credits</a:t>
            </a: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go</a:t>
            </a:r>
            <a:r>
              <a:rPr lang="es-ES" sz="25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500" b="0" i="0" u="none" strike="noStrike" cap="none" dirty="0">
              <a:solidFill>
                <a:srgbClr val="0032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756285" marR="236220" lvl="0" indent="-342900" algn="l" rtl="0">
              <a:lnSpc>
                <a:spcPct val="80000"/>
              </a:lnSpc>
              <a:spcBef>
                <a:spcPts val="1820"/>
              </a:spcBef>
              <a:spcAft>
                <a:spcPts val="0"/>
              </a:spcAft>
              <a:buClr>
                <a:srgbClr val="007F00"/>
              </a:buClr>
              <a:buSzPts val="2500"/>
              <a:buFont typeface="Garamond"/>
              <a:buAutoNum type="alphaUcParenR" startAt="2"/>
            </a:pP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Una vez matriculados solo se permitirá una alteración. Once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enrolled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only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permitted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to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change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courses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once per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term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s-ES" sz="2500" b="1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before</a:t>
            </a:r>
            <a:r>
              <a:rPr lang="es-ES" sz="2500" b="1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30th of </a:t>
            </a:r>
            <a:r>
              <a:rPr lang="es-ES" sz="2500" b="1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September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sz="25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756285" marR="236220" lvl="0" indent="-342900" algn="l" rtl="0">
              <a:lnSpc>
                <a:spcPct val="80000"/>
              </a:lnSpc>
              <a:spcBef>
                <a:spcPts val="1820"/>
              </a:spcBef>
              <a:spcAft>
                <a:spcPts val="0"/>
              </a:spcAft>
              <a:buClr>
                <a:srgbClr val="007F00"/>
              </a:buClr>
              <a:buSzPts val="2500"/>
              <a:buFont typeface="Garamond"/>
              <a:buAutoNum type="alphaUcParenR" startAt="2"/>
            </a:pP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En asignaturas de otra Facultad, es muy importante poner claro el </a:t>
            </a:r>
            <a:r>
              <a:rPr lang="es-ES" sz="25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nombre de  la Facultad 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en la hoja de matrícula.</a:t>
            </a:r>
            <a:endParaRPr sz="2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713105" marR="85725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When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choosing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courses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at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another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Faculty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indicate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clearly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name</a:t>
            </a:r>
            <a:r>
              <a:rPr lang="es-ES" sz="2500" b="0" i="0" u="none" strike="noStrike" cap="none" dirty="0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of</a:t>
            </a:r>
            <a:r>
              <a:rPr lang="es-ES" sz="2500" dirty="0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es-ES" sz="2500" b="0" i="0" u="none" strike="noStrike" cap="none" dirty="0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different</a:t>
            </a:r>
            <a:r>
              <a:rPr lang="es-ES" sz="2500" b="0" i="0" u="none" strike="noStrike" cap="none" dirty="0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Faculty</a:t>
            </a:r>
            <a:r>
              <a:rPr lang="es-ES" sz="2500" b="0" i="0" u="none" strike="noStrike" cap="none" dirty="0">
                <a:solidFill>
                  <a:srgbClr val="FF00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on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enrolment</a:t>
            </a:r>
            <a:r>
              <a:rPr lang="es-ES" sz="2500" b="0" i="0" u="none" strike="noStrike" cap="none" dirty="0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500" b="0" i="0" u="none" strike="noStrike" cap="none" dirty="0" err="1">
                <a:solidFill>
                  <a:srgbClr val="003200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form</a:t>
            </a:r>
            <a:r>
              <a:rPr lang="es-ES" sz="25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774060" y="34898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774050" y="5588450"/>
            <a:ext cx="2089683" cy="1576197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774050" y="567853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2153274" y="741750"/>
            <a:ext cx="75753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/>
              <a:t>Elegir Asignaturas/</a:t>
            </a:r>
            <a:r>
              <a:rPr lang="es-ES" dirty="0" err="1"/>
              <a:t>Choosing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subjects</a:t>
            </a:r>
            <a:endParaRPr dirty="0"/>
          </a:p>
        </p:txBody>
      </p:sp>
      <p:sp>
        <p:nvSpPr>
          <p:cNvPr id="151" name="Google Shape;151;p6"/>
          <p:cNvSpPr txBox="1"/>
          <p:nvPr/>
        </p:nvSpPr>
        <p:spPr>
          <a:xfrm>
            <a:off x="1189929" y="1991009"/>
            <a:ext cx="8538645" cy="482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67055" marR="260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Es muy importante no equivocarse de código o grupo</a:t>
            </a:r>
            <a:r>
              <a:rPr lang="es-ES" sz="2800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/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It’s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very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important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to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select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correct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code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and </a:t>
            </a:r>
            <a:r>
              <a:rPr lang="es-ES" sz="2400" b="1" i="0" u="none" strike="noStrike" cap="none" dirty="0" err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group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400" b="1" i="0" u="none" strike="noStrike" cap="none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15595" marR="0" lvl="0" indent="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Ex: </a:t>
            </a:r>
            <a:r>
              <a:rPr lang="es-ES" sz="2400" b="0" i="0" u="sng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Relaciones Internacionales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is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taught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two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degrees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265" marR="1533525" lvl="0" indent="-342265" algn="l" rtl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03200"/>
              </a:buClr>
              <a:buSzPts val="2400"/>
              <a:buFont typeface="Garamond"/>
              <a:buChar char="-"/>
            </a:pPr>
            <a:r>
              <a:rPr lang="es-ES" sz="2400" b="0" i="0" u="none" strike="noStrike" cap="none" dirty="0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Ciencias Políticas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with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code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212</a:t>
            </a:r>
            <a:r>
              <a:rPr lang="es-ES" sz="28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group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 and B)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003200"/>
              </a:buClr>
              <a:buSzPts val="2400"/>
              <a:buFont typeface="Garamond"/>
              <a:buChar char="-"/>
            </a:pPr>
            <a:r>
              <a:rPr lang="es-ES" sz="2400" b="0" i="0" u="none" strike="noStrike" cap="none" dirty="0">
                <a:solidFill>
                  <a:srgbClr val="A64D79"/>
                </a:solidFill>
                <a:latin typeface="Garamond"/>
                <a:ea typeface="Garamond"/>
                <a:cs typeface="Garamond"/>
                <a:sym typeface="Garamond"/>
              </a:rPr>
              <a:t>Ciencias Políticas y Derecho</a:t>
            </a:r>
            <a:r>
              <a:rPr lang="es-ES" sz="2400" b="0" i="0" u="none" strike="noStrike" cap="none" dirty="0">
                <a:solidFill>
                  <a:srgbClr val="4A86E8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with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code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800" b="0" i="0" u="none" strike="noStrike" cap="none" dirty="0">
                <a:solidFill>
                  <a:srgbClr val="A64D79"/>
                </a:solidFill>
                <a:latin typeface="Garamond"/>
                <a:ea typeface="Garamond"/>
                <a:cs typeface="Garamond"/>
                <a:sym typeface="Garamond"/>
              </a:rPr>
              <a:t>213 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s-ES" sz="2400" b="0" i="0" u="none" strike="noStrike" cap="none" dirty="0" err="1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group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A and B)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54965" marR="5080" lvl="0" indent="-342900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    A la hora de elegir las asignaturas es muy</a:t>
            </a:r>
            <a:r>
              <a:rPr lang="es-ES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importante fijarse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 de  qué grado son, si son d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s-ES" sz="2400" b="0" i="0" u="none" strike="noStrike" cap="none" dirty="0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 Ciencias Políticas y  de la Administración (212), </a:t>
            </a:r>
            <a:r>
              <a:rPr lang="es-ES" sz="2400" b="0" i="0" u="none" strike="noStrike" cap="none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de Sociología (214)</a:t>
            </a:r>
            <a:r>
              <a:rPr lang="es-ES" sz="2400" b="0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>
                <a:solidFill>
                  <a:srgbClr val="003200"/>
                </a:solidFill>
                <a:latin typeface="Garamond"/>
                <a:ea typeface="Garamond"/>
                <a:cs typeface="Garamond"/>
                <a:sym typeface="Garamond"/>
              </a:rPr>
              <a:t>o de </a:t>
            </a:r>
            <a:r>
              <a:rPr lang="es-ES" sz="2400" b="0" i="0" u="none" strike="noStrike" cap="none" dirty="0">
                <a:solidFill>
                  <a:srgbClr val="A64D79"/>
                </a:solidFill>
                <a:latin typeface="Garamond"/>
                <a:ea typeface="Garamond"/>
                <a:cs typeface="Garamond"/>
                <a:sym typeface="Garamond"/>
              </a:rPr>
              <a:t>Ciencias Políticas, Administración y  Derecho (213)</a:t>
            </a:r>
          </a:p>
          <a:p>
            <a:pPr marL="354965" marR="5080" lvl="0" indent="-342900">
              <a:spcBef>
                <a:spcPts val="1470"/>
              </a:spcBef>
              <a:buSzPts val="2400"/>
            </a:pPr>
            <a:r>
              <a:rPr lang="es-ES" sz="2400" dirty="0">
                <a:solidFill>
                  <a:srgbClr val="A64D79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 dirty="0">
              <a:solidFill>
                <a:srgbClr val="A64D7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9100" y="2101850"/>
            <a:ext cx="8382000" cy="44108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>
              <a:lnSpc>
                <a:spcPct val="100000"/>
              </a:lnSpc>
              <a:spcBef>
                <a:spcPts val="95"/>
              </a:spcBef>
              <a:tabLst>
                <a:tab pos="2661920" algn="l"/>
                <a:tab pos="5363210" algn="l"/>
              </a:tabLst>
            </a:pP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Con los tres primeros números del código de las asignaturas sabemos a qué Grado pertenecen/ </a:t>
            </a:r>
            <a:r>
              <a:rPr lang="es-ES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The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first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three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digits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indicate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us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b="1" spc="-20" dirty="0" err="1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which</a:t>
            </a:r>
            <a:r>
              <a:rPr lang="es-ES" sz="2800" b="1" spc="-20" dirty="0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b="1" spc="-20" dirty="0" err="1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degree</a:t>
            </a:r>
            <a:r>
              <a:rPr lang="es-ES" sz="2800" b="1" spc="-20" dirty="0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b="1" spc="-20" dirty="0" err="1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they</a:t>
            </a:r>
            <a:r>
              <a:rPr lang="es-ES" sz="2800" b="1" spc="-20" dirty="0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 are </a:t>
            </a:r>
            <a:r>
              <a:rPr lang="es-ES" sz="2800" b="1" spc="-20" dirty="0" err="1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part</a:t>
            </a:r>
            <a:r>
              <a:rPr lang="es-ES" sz="2800" b="1" spc="-20" dirty="0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" sz="2800" b="1" spc="-20" dirty="0" err="1">
                <a:solidFill>
                  <a:srgbClr val="FF0000"/>
                </a:solidFill>
                <a:latin typeface="Garamond" pitchFamily="18" charset="0"/>
                <a:ea typeface="+mj-ea"/>
                <a:cs typeface="Corbel"/>
              </a:rPr>
              <a:t>of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:</a:t>
            </a:r>
          </a:p>
          <a:p>
            <a:pPr marL="12065" marR="5080" indent="1270">
              <a:lnSpc>
                <a:spcPct val="100000"/>
              </a:lnSpc>
              <a:spcBef>
                <a:spcPts val="95"/>
              </a:spcBef>
              <a:tabLst>
                <a:tab pos="2661920" algn="l"/>
                <a:tab pos="5363210" algn="l"/>
              </a:tabLst>
            </a:pPr>
            <a:endParaRPr lang="es-ES" sz="2800" spc="-20" dirty="0">
              <a:solidFill>
                <a:srgbClr val="000000"/>
              </a:solidFill>
              <a:latin typeface="Garamond" pitchFamily="18" charset="0"/>
              <a:ea typeface="+mj-ea"/>
              <a:cs typeface="Corbel"/>
            </a:endParaRPr>
          </a:p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2661920" algn="l"/>
                <a:tab pos="5363210" algn="l"/>
              </a:tabLst>
            </a:pPr>
            <a:r>
              <a:rPr lang="es-ES" sz="2800" b="1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212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: Ciencias Políticas de la Administración </a:t>
            </a:r>
          </a:p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2661920" algn="l"/>
                <a:tab pos="5363210" algn="l"/>
              </a:tabLst>
            </a:pPr>
            <a:r>
              <a:rPr lang="es-ES" sz="2800" b="1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214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: Sociología</a:t>
            </a:r>
          </a:p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2661920" algn="l"/>
                <a:tab pos="5363210" algn="l"/>
              </a:tabLst>
            </a:pPr>
            <a:r>
              <a:rPr lang="es-ES" sz="2800" b="1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213</a:t>
            </a:r>
            <a:r>
              <a:rPr lang="es-ES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: Doble Grado CC Políticas y Derecho</a:t>
            </a:r>
          </a:p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2661920" algn="l"/>
                <a:tab pos="5363210" algn="l"/>
              </a:tabLst>
            </a:pPr>
            <a:endParaRPr lang="es-ES" sz="2800" spc="-20" dirty="0">
              <a:solidFill>
                <a:srgbClr val="000000"/>
              </a:solidFill>
              <a:latin typeface="Garamond" pitchFamily="18" charset="0"/>
              <a:ea typeface="+mj-ea"/>
              <a:cs typeface="Corbel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2661920" algn="l"/>
                <a:tab pos="5363210" algn="l"/>
              </a:tabLst>
            </a:pP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         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You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cannot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be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enrolled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in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courses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starting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   </a:t>
            </a: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2661920" algn="l"/>
                <a:tab pos="5363210" algn="l"/>
              </a:tabLst>
            </a:pP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           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with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the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code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224 </a:t>
            </a:r>
            <a:r>
              <a:rPr lang="es-ES_tradnl" sz="2800" spc="-20" dirty="0" err="1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or</a:t>
            </a:r>
            <a:r>
              <a:rPr lang="es-ES_tradnl" sz="2800" spc="-20" dirty="0">
                <a:solidFill>
                  <a:srgbClr val="000000"/>
                </a:solidFill>
                <a:latin typeface="Garamond" pitchFamily="18" charset="0"/>
                <a:ea typeface="+mj-ea"/>
                <a:cs typeface="Corbel"/>
              </a:rPr>
              <a:t> 229</a:t>
            </a:r>
            <a:endParaRPr lang="es-ES" sz="2800" spc="-20" dirty="0">
              <a:solidFill>
                <a:srgbClr val="000000"/>
              </a:solidFill>
              <a:latin typeface="Garamond" pitchFamily="18" charset="0"/>
              <a:ea typeface="+mj-ea"/>
              <a:cs typeface="Corbe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70100" y="730250"/>
            <a:ext cx="7315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200"/>
                </a:solidFill>
                <a:latin typeface="Garamond"/>
                <a:cs typeface="Garamond"/>
              </a:rPr>
              <a:t>El </a:t>
            </a:r>
            <a:r>
              <a:rPr lang="en-US" sz="2800" dirty="0" err="1">
                <a:solidFill>
                  <a:srgbClr val="003200"/>
                </a:solidFill>
                <a:latin typeface="Garamond"/>
                <a:cs typeface="Garamond"/>
              </a:rPr>
              <a:t>código</a:t>
            </a:r>
            <a:r>
              <a:rPr lang="en-US" sz="2800" dirty="0">
                <a:solidFill>
                  <a:srgbClr val="003200"/>
                </a:solidFill>
                <a:latin typeface="Garamond"/>
                <a:cs typeface="Garamond"/>
              </a:rPr>
              <a:t> </a:t>
            </a:r>
            <a:r>
              <a:rPr lang="en-US" sz="2800" dirty="0" err="1">
                <a:solidFill>
                  <a:srgbClr val="003200"/>
                </a:solidFill>
                <a:latin typeface="Garamond"/>
                <a:cs typeface="Garamond"/>
              </a:rPr>
              <a:t>nos</a:t>
            </a:r>
            <a:r>
              <a:rPr lang="en-US" sz="2800" dirty="0">
                <a:solidFill>
                  <a:srgbClr val="003200"/>
                </a:solidFill>
                <a:latin typeface="Garamond"/>
                <a:cs typeface="Garamond"/>
              </a:rPr>
              <a:t> da </a:t>
            </a:r>
            <a:r>
              <a:rPr lang="en-US" sz="2800" dirty="0" err="1">
                <a:solidFill>
                  <a:srgbClr val="003200"/>
                </a:solidFill>
                <a:latin typeface="Garamond"/>
                <a:cs typeface="Garamond"/>
              </a:rPr>
              <a:t>información</a:t>
            </a:r>
            <a:r>
              <a:rPr lang="en-US" sz="2800" dirty="0">
                <a:solidFill>
                  <a:srgbClr val="003200"/>
                </a:solidFill>
                <a:latin typeface="Garamond"/>
                <a:cs typeface="Garamond"/>
              </a:rPr>
              <a:t> </a:t>
            </a:r>
            <a:r>
              <a:rPr lang="en-US" sz="2800" dirty="0" err="1">
                <a:solidFill>
                  <a:srgbClr val="003200"/>
                </a:solidFill>
                <a:latin typeface="Garamond"/>
                <a:cs typeface="Garamond"/>
              </a:rPr>
              <a:t>importante</a:t>
            </a:r>
            <a:r>
              <a:rPr lang="en-US" sz="2800" dirty="0">
                <a:solidFill>
                  <a:srgbClr val="003200"/>
                </a:solidFill>
                <a:latin typeface="Garamond"/>
                <a:cs typeface="Garamond"/>
              </a:rPr>
              <a:t>/The code shows an important information: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59" y="5796893"/>
            <a:ext cx="571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4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Elegir Asignaturas/</a:t>
            </a:r>
            <a:r>
              <a:rPr lang="es-ES" dirty="0" err="1"/>
              <a:t>Choosing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subjects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Presta atención a los horarios de las diferentes asignaturas, de forma que tu horario del curso sea viable! </a:t>
            </a:r>
            <a:r>
              <a:rPr lang="es-ES" dirty="0" err="1"/>
              <a:t>Keep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eye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timetable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courses</a:t>
            </a:r>
            <a:r>
              <a:rPr lang="es-ES" dirty="0"/>
              <a:t>, so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Schedule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feasible</a:t>
            </a:r>
            <a:endParaRPr lang="es-ES" dirty="0"/>
          </a:p>
          <a:p>
            <a:pPr marL="0" indent="0" algn="just">
              <a:buNone/>
            </a:pPr>
            <a:r>
              <a:rPr lang="es-ES" sz="2000" dirty="0">
                <a:solidFill>
                  <a:schemeClr val="accent1"/>
                </a:solidFill>
              </a:rPr>
              <a:t>Horarios Grado en </a:t>
            </a:r>
            <a:r>
              <a:rPr lang="es-ES" sz="2000" b="1" dirty="0">
                <a:solidFill>
                  <a:schemeClr val="accent1"/>
                </a:solidFill>
              </a:rPr>
              <a:t>Sociología</a:t>
            </a:r>
            <a:r>
              <a:rPr lang="es-ES" sz="2000" dirty="0">
                <a:solidFill>
                  <a:schemeClr val="accent1"/>
                </a:solidFill>
              </a:rPr>
              <a:t> / </a:t>
            </a:r>
            <a:r>
              <a:rPr lang="es-ES" sz="2000" dirty="0" err="1">
                <a:solidFill>
                  <a:schemeClr val="accent1"/>
                </a:solidFill>
              </a:rPr>
              <a:t>Timetable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Sociology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Degree</a:t>
            </a:r>
            <a:r>
              <a:rPr lang="es-ES" sz="2000" dirty="0">
                <a:solidFill>
                  <a:schemeClr val="accent1"/>
                </a:solidFill>
              </a:rPr>
              <a:t>: </a:t>
            </a:r>
            <a:r>
              <a:rPr lang="es-ES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https://polisocio.ugr.es/sites/centros/polisocio/public/inline-files/214-Horario%20Grado%20Sociologia_1.pdf</a:t>
            </a:r>
            <a:endParaRPr lang="es-ES" sz="2000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1"/>
                </a:solidFill>
              </a:rPr>
              <a:t>Horarios Grado en </a:t>
            </a:r>
            <a:r>
              <a:rPr lang="es-ES" sz="2000" b="1" dirty="0">
                <a:solidFill>
                  <a:schemeClr val="accent1"/>
                </a:solidFill>
              </a:rPr>
              <a:t>Ciencias Políticas </a:t>
            </a:r>
            <a:r>
              <a:rPr lang="es-ES" sz="2000" dirty="0">
                <a:solidFill>
                  <a:schemeClr val="accent1"/>
                </a:solidFill>
              </a:rPr>
              <a:t>/ </a:t>
            </a:r>
            <a:r>
              <a:rPr lang="es-ES" sz="2000" dirty="0" err="1">
                <a:solidFill>
                  <a:schemeClr val="accent1"/>
                </a:solidFill>
              </a:rPr>
              <a:t>Timetable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Political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Sciences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Degree</a:t>
            </a:r>
            <a:r>
              <a:rPr lang="es-ES" sz="2000" dirty="0">
                <a:solidFill>
                  <a:schemeClr val="accent1"/>
                </a:solidFill>
              </a:rPr>
              <a:t>:  </a:t>
            </a:r>
          </a:p>
          <a:p>
            <a:pPr marL="0" indent="0" algn="just">
              <a:buNone/>
            </a:pPr>
            <a:r>
              <a:rPr lang="es-ES" sz="2100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https://polisocio.ugr.es/sites/centros/polisocio/public/inline-files/212-Horario%20Grado%20Ciencias%20Politicas.pdf</a:t>
            </a:r>
            <a:endParaRPr lang="es-ES" sz="2100" b="1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1"/>
                </a:solidFill>
              </a:rPr>
              <a:t>Horarios Grado en </a:t>
            </a:r>
            <a:r>
              <a:rPr lang="es-ES" sz="2000" b="1" dirty="0">
                <a:solidFill>
                  <a:schemeClr val="accent1"/>
                </a:solidFill>
              </a:rPr>
              <a:t>Derecho y Ciencias Políticas </a:t>
            </a:r>
            <a:r>
              <a:rPr lang="es-ES" sz="2000" dirty="0">
                <a:solidFill>
                  <a:schemeClr val="accent1"/>
                </a:solidFill>
              </a:rPr>
              <a:t>/ </a:t>
            </a:r>
            <a:r>
              <a:rPr lang="es-ES" sz="2000" dirty="0" err="1">
                <a:solidFill>
                  <a:schemeClr val="accent1"/>
                </a:solidFill>
              </a:rPr>
              <a:t>Timetable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Law</a:t>
            </a:r>
            <a:r>
              <a:rPr lang="es-ES" sz="2000" dirty="0">
                <a:solidFill>
                  <a:schemeClr val="accent1"/>
                </a:solidFill>
              </a:rPr>
              <a:t> and </a:t>
            </a:r>
            <a:r>
              <a:rPr lang="es-ES" sz="2000" dirty="0" err="1">
                <a:solidFill>
                  <a:schemeClr val="accent1"/>
                </a:solidFill>
              </a:rPr>
              <a:t>Political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Sciences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Degree</a:t>
            </a:r>
            <a:r>
              <a:rPr lang="es-ES" sz="2000" dirty="0">
                <a:solidFill>
                  <a:schemeClr val="accent1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es-ES" sz="2100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https://polisocio.ugr.es/sites/centros/polisocio/public/inline-files/213-Horario%20Doble%20Grado%20CCPol%C3%ADticas%2BDerecho.pdf</a:t>
            </a:r>
            <a:endParaRPr lang="es-ES" sz="2100" b="1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endParaRPr lang="es-ES" sz="2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4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3CA03F-CBF7-4109-A36B-0D8FAA0A1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126" y="2004917"/>
            <a:ext cx="7449254" cy="4724728"/>
          </a:xfrm>
          <a:prstGeom prst="rect">
            <a:avLst/>
          </a:prstGeom>
        </p:spPr>
      </p:pic>
      <p:sp>
        <p:nvSpPr>
          <p:cNvPr id="179" name="Google Shape;179;p9"/>
          <p:cNvSpPr/>
          <p:nvPr/>
        </p:nvSpPr>
        <p:spPr>
          <a:xfrm>
            <a:off x="774060" y="338829"/>
            <a:ext cx="1074420" cy="5291455"/>
          </a:xfrm>
          <a:custGeom>
            <a:avLst/>
            <a:gdLst/>
            <a:ahLst/>
            <a:cxnLst/>
            <a:rect l="l" t="t" r="r" b="b"/>
            <a:pathLst>
              <a:path w="1074420" h="5291455" extrusionOk="0">
                <a:moveTo>
                  <a:pt x="1074413" y="0"/>
                </a:moveTo>
                <a:lnTo>
                  <a:pt x="816857" y="0"/>
                </a:lnTo>
                <a:lnTo>
                  <a:pt x="0" y="4972818"/>
                </a:lnTo>
                <a:lnTo>
                  <a:pt x="0" y="5257806"/>
                </a:lnTo>
                <a:lnTo>
                  <a:pt x="201168" y="5291334"/>
                </a:lnTo>
                <a:lnTo>
                  <a:pt x="1074413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774060" y="348989"/>
            <a:ext cx="759460" cy="4625340"/>
          </a:xfrm>
          <a:custGeom>
            <a:avLst/>
            <a:gdLst/>
            <a:ahLst/>
            <a:cxnLst/>
            <a:rect l="l" t="t" r="r" b="b"/>
            <a:pathLst>
              <a:path w="759460" h="4625340" extrusionOk="0">
                <a:moveTo>
                  <a:pt x="758945" y="0"/>
                </a:moveTo>
                <a:lnTo>
                  <a:pt x="505968" y="0"/>
                </a:lnTo>
                <a:lnTo>
                  <a:pt x="0" y="3076962"/>
                </a:lnTo>
                <a:lnTo>
                  <a:pt x="0" y="4625346"/>
                </a:lnTo>
                <a:lnTo>
                  <a:pt x="758945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774060" y="6012180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 extrusionOk="0">
                <a:moveTo>
                  <a:pt x="906773" y="1194816"/>
                </a:moveTo>
                <a:lnTo>
                  <a:pt x="0" y="0"/>
                </a:lnTo>
                <a:lnTo>
                  <a:pt x="0" y="19812"/>
                </a:lnTo>
                <a:lnTo>
                  <a:pt x="854957" y="1194816"/>
                </a:lnTo>
                <a:lnTo>
                  <a:pt x="906773" y="1194816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774060" y="5644896"/>
            <a:ext cx="1489075" cy="1562100"/>
          </a:xfrm>
          <a:custGeom>
            <a:avLst/>
            <a:gdLst/>
            <a:ahLst/>
            <a:cxnLst/>
            <a:rect l="l" t="t" r="r" b="b"/>
            <a:pathLst>
              <a:path w="1489075" h="1562100" extrusionOk="0">
                <a:moveTo>
                  <a:pt x="1488941" y="1562100"/>
                </a:moveTo>
                <a:lnTo>
                  <a:pt x="0" y="0"/>
                </a:lnTo>
                <a:lnTo>
                  <a:pt x="0" y="6096"/>
                </a:lnTo>
                <a:lnTo>
                  <a:pt x="1431029" y="1562100"/>
                </a:lnTo>
                <a:lnTo>
                  <a:pt x="1488941" y="1562100"/>
                </a:lnTo>
                <a:close/>
              </a:path>
            </a:pathLst>
          </a:custGeom>
          <a:solidFill>
            <a:srgbClr val="0B5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774060" y="5606796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 extrusionOk="0">
                <a:moveTo>
                  <a:pt x="2132069" y="1600200"/>
                </a:moveTo>
                <a:lnTo>
                  <a:pt x="201168" y="33528"/>
                </a:lnTo>
                <a:lnTo>
                  <a:pt x="0" y="0"/>
                </a:lnTo>
                <a:lnTo>
                  <a:pt x="0" y="38100"/>
                </a:lnTo>
                <a:lnTo>
                  <a:pt x="1488941" y="1600200"/>
                </a:lnTo>
                <a:lnTo>
                  <a:pt x="2132069" y="160020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774060" y="5707380"/>
            <a:ext cx="1379220" cy="1499870"/>
          </a:xfrm>
          <a:custGeom>
            <a:avLst/>
            <a:gdLst/>
            <a:ahLst/>
            <a:cxnLst/>
            <a:rect l="l" t="t" r="r" b="b"/>
            <a:pathLst>
              <a:path w="1379220" h="1499870" extrusionOk="0">
                <a:moveTo>
                  <a:pt x="1379213" y="1499616"/>
                </a:moveTo>
                <a:lnTo>
                  <a:pt x="0" y="0"/>
                </a:lnTo>
                <a:lnTo>
                  <a:pt x="0" y="304800"/>
                </a:lnTo>
                <a:lnTo>
                  <a:pt x="906773" y="1499616"/>
                </a:lnTo>
                <a:lnTo>
                  <a:pt x="1379213" y="1499616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1848480" y="366347"/>
            <a:ext cx="7157809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1600" dirty="0" err="1"/>
              <a:t>Second</a:t>
            </a:r>
            <a:r>
              <a:rPr lang="es-ES" sz="1600" dirty="0"/>
              <a:t> </a:t>
            </a:r>
            <a:r>
              <a:rPr lang="es-ES" sz="1600" dirty="0" err="1"/>
              <a:t>term</a:t>
            </a:r>
            <a:r>
              <a:rPr lang="es-ES" sz="1600" dirty="0"/>
              <a:t> </a:t>
            </a:r>
            <a:r>
              <a:rPr lang="es-ES" sz="1600" dirty="0" err="1"/>
              <a:t>courses</a:t>
            </a:r>
            <a:r>
              <a:rPr lang="es-ES" sz="1600" dirty="0"/>
              <a:t> in </a:t>
            </a:r>
            <a:r>
              <a:rPr lang="es-ES" sz="1600" dirty="0" err="1"/>
              <a:t>both</a:t>
            </a:r>
            <a:r>
              <a:rPr lang="es-ES" sz="1600" dirty="0"/>
              <a:t> </a:t>
            </a:r>
            <a:r>
              <a:rPr lang="es-ES" sz="1600" dirty="0" err="1"/>
              <a:t>political</a:t>
            </a:r>
            <a:r>
              <a:rPr lang="es-ES" sz="1600" dirty="0"/>
              <a:t> </a:t>
            </a:r>
            <a:r>
              <a:rPr lang="es-ES" sz="1600" dirty="0" err="1"/>
              <a:t>sciences</a:t>
            </a:r>
            <a:r>
              <a:rPr lang="es-ES" sz="1600" dirty="0"/>
              <a:t> and </a:t>
            </a:r>
            <a:r>
              <a:rPr lang="es-ES" sz="1600" dirty="0" err="1"/>
              <a:t>sociology</a:t>
            </a:r>
            <a:r>
              <a:rPr lang="es-ES" sz="1600" dirty="0"/>
              <a:t> </a:t>
            </a:r>
            <a:r>
              <a:rPr lang="es-ES" sz="1600" dirty="0" err="1"/>
              <a:t>degrees</a:t>
            </a:r>
            <a:endParaRPr sz="1600" dirty="0"/>
          </a:p>
        </p:txBody>
      </p:sp>
      <p:sp>
        <p:nvSpPr>
          <p:cNvPr id="186" name="Google Shape;186;p9"/>
          <p:cNvSpPr txBox="1"/>
          <p:nvPr/>
        </p:nvSpPr>
        <p:spPr>
          <a:xfrm>
            <a:off x="774060" y="677985"/>
            <a:ext cx="9919340" cy="124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324610" marR="5080" lvl="0" indent="-1312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s-ES" sz="2400" b="0" i="0" u="none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s-ES" sz="2400" b="0" i="0" u="sng" strike="noStrike" cap="none" dirty="0" err="1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es-ES" sz="2400" b="0" i="0" u="sng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sng" strike="noStrike" cap="none" dirty="0" err="1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happens</a:t>
            </a:r>
            <a:r>
              <a:rPr lang="es-ES" sz="2400" b="0" i="0" u="sng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sng" strike="noStrike" cap="none" dirty="0" err="1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only</a:t>
            </a:r>
            <a:r>
              <a:rPr lang="es-ES" sz="2400" b="0" i="0" u="sng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s-ES" sz="2400" b="0" i="0" u="sng" strike="noStrike" cap="none" dirty="0" err="1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es-ES" sz="2400" b="0" i="0" u="sng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sng" strike="noStrike" cap="none" dirty="0" err="1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Faculty</a:t>
            </a:r>
            <a:r>
              <a:rPr lang="es-ES" sz="2400" b="0" i="0" u="sng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>
                <a:solidFill>
                  <a:srgbClr val="001F5F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1" i="0" u="sng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Fourth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year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courses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finish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by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end</a:t>
            </a:r>
            <a:r>
              <a:rPr lang="es-ES" sz="2400" b="1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April</a:t>
            </a:r>
            <a:r>
              <a:rPr lang="es-ES" sz="2400" b="1" i="0" u="none" strike="noStrike" cap="none" dirty="0">
                <a:solidFill>
                  <a:schemeClr val="dk1"/>
                </a:solidFill>
                <a:highlight>
                  <a:srgbClr val="FCE5CD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0" name="Google Shape;190;p9"/>
          <p:cNvCxnSpPr/>
          <p:nvPr/>
        </p:nvCxnSpPr>
        <p:spPr>
          <a:xfrm flipH="1">
            <a:off x="9006289" y="4891030"/>
            <a:ext cx="602100" cy="213300"/>
          </a:xfrm>
          <a:prstGeom prst="straightConnector1">
            <a:avLst/>
          </a:prstGeom>
          <a:noFill/>
          <a:ln w="25400" cap="flat" cmpd="sng">
            <a:solidFill>
              <a:srgbClr val="A82F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9"/>
          <p:cNvCxnSpPr/>
          <p:nvPr/>
        </p:nvCxnSpPr>
        <p:spPr>
          <a:xfrm rot="10800000" flipH="1">
            <a:off x="4836100" y="6235042"/>
            <a:ext cx="510600" cy="411600"/>
          </a:xfrm>
          <a:prstGeom prst="straightConnector1">
            <a:avLst/>
          </a:prstGeom>
          <a:noFill/>
          <a:ln w="25400" cap="flat" cmpd="sng">
            <a:solidFill>
              <a:srgbClr val="A82F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9"/>
          <p:cNvCxnSpPr/>
          <p:nvPr/>
        </p:nvCxnSpPr>
        <p:spPr>
          <a:xfrm>
            <a:off x="2682257" y="2745378"/>
            <a:ext cx="175200" cy="502800"/>
          </a:xfrm>
          <a:prstGeom prst="straightConnector1">
            <a:avLst/>
          </a:prstGeom>
          <a:noFill/>
          <a:ln w="25400" cap="flat" cmpd="sng">
            <a:solidFill>
              <a:srgbClr val="A82F2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" name="3 Conector recto de flecha"/>
          <p:cNvCxnSpPr>
            <a:cxnSpLocks/>
          </p:cNvCxnSpPr>
          <p:nvPr/>
        </p:nvCxnSpPr>
        <p:spPr>
          <a:xfrm>
            <a:off x="1774302" y="3163288"/>
            <a:ext cx="977666" cy="102669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285610" y="4822450"/>
            <a:ext cx="746770" cy="1371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1879</Words>
  <Application>Microsoft Office PowerPoint</Application>
  <PresentationFormat>Personalizado</PresentationFormat>
  <Paragraphs>151</Paragraphs>
  <Slides>26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Garamond</vt:lpstr>
      <vt:lpstr>Calibri</vt:lpstr>
      <vt:lpstr>Tahoma</vt:lpstr>
      <vt:lpstr>Arial</vt:lpstr>
      <vt:lpstr>Century Schoolbook</vt:lpstr>
      <vt:lpstr>Wingdings</vt:lpstr>
      <vt:lpstr>Wingdings 2</vt:lpstr>
      <vt:lpstr>Times New Roman</vt:lpstr>
      <vt:lpstr>Mirador</vt:lpstr>
      <vt:lpstr>Gestiones Administrativas 2023/24</vt:lpstr>
      <vt:lpstr>Índice General /General Index</vt:lpstr>
      <vt:lpstr>Ten en cuenta/Take into account:</vt:lpstr>
      <vt:lpstr>Certificado de llegada /Arrival Certificate</vt:lpstr>
      <vt:lpstr>Elegir Asignaturas / Choosing the subjects</vt:lpstr>
      <vt:lpstr>Elegir Asignaturas/Choosing the subjects</vt:lpstr>
      <vt:lpstr>Presentación de PowerPoint</vt:lpstr>
      <vt:lpstr>Elegir Asignaturas/Choosing the subjects</vt:lpstr>
      <vt:lpstr>Second term courses in both political sciences and sociology degrees</vt:lpstr>
      <vt:lpstr>Asignaturas en inglés / Courses taught in English: sl.ugr.es/0b8N </vt:lpstr>
      <vt:lpstr>Matrícula de asignaturas /Enrolling in the courses</vt:lpstr>
      <vt:lpstr>Your home University’s Learning Agreement</vt:lpstr>
      <vt:lpstr>Your home University’s “During the  mobility form”</vt:lpstr>
      <vt:lpstr>“During the mobility” form</vt:lpstr>
      <vt:lpstr>Preguntas Frecuentes /   FAQ’s </vt:lpstr>
      <vt:lpstr>Preguntas Frecuentes / FAQ’s</vt:lpstr>
      <vt:lpstr>Moocs </vt:lpstr>
      <vt:lpstr>Preguntas Frecuentes / FAQ’s</vt:lpstr>
      <vt:lpstr>Preguntas Frecuentes / FAQ’s</vt:lpstr>
      <vt:lpstr>Preguntas Frecuentes/ FAQ’s</vt:lpstr>
      <vt:lpstr>Preguntas Frecuentes/ FAQ’s</vt:lpstr>
      <vt:lpstr>Preguntas Frecuentes/ FAQ’s</vt:lpstr>
      <vt:lpstr>Presentación de PowerPoint</vt:lpstr>
      <vt:lpstr>Presentación de PowerPoint</vt:lpstr>
      <vt:lpstr>Equipo de Internacionalización /  Internationalization Staff</vt:lpstr>
      <vt:lpstr>Oficina de Internacionalización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Gestiones Administrativas 2021/22</dc:title>
  <dc:creator>Susana Fernandez Alcazar</dc:creator>
  <cp:lastModifiedBy>ora Yasei</cp:lastModifiedBy>
  <cp:revision>23</cp:revision>
  <cp:lastPrinted>2022-08-28T11:29:16Z</cp:lastPrinted>
  <dcterms:modified xsi:type="dcterms:W3CDTF">2024-07-19T10:38:57Z</dcterms:modified>
</cp:coreProperties>
</file>