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Montserrat Bold" panose="020B0604020202020204" charset="0"/>
      <p:regular r:id="rId17"/>
    </p:embeddedFont>
    <p:embeddedFont>
      <p:font typeface="Montserrat Classic" panose="020B0604020202020204" charset="0"/>
      <p:regular r:id="rId18"/>
    </p:embeddedFont>
    <p:embeddedFont>
      <p:font typeface="Montserrat Ultra-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125" autoAdjust="0"/>
  </p:normalViewPr>
  <p:slideViewPr>
    <p:cSldViewPr>
      <p:cViewPr varScale="1">
        <p:scale>
          <a:sx n="69" d="100"/>
          <a:sy n="69" d="100"/>
        </p:scale>
        <p:origin x="8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prado.ugr.es/contacto" TargetMode="External"/><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58564" y="-1019253"/>
            <a:ext cx="12661726" cy="11537998"/>
          </a:xfrm>
          <a:custGeom>
            <a:avLst/>
            <a:gdLst/>
            <a:ahLst/>
            <a:cxnLst/>
            <a:rect l="l" t="t" r="r" b="b"/>
            <a:pathLst>
              <a:path w="12661726" h="11537998">
                <a:moveTo>
                  <a:pt x="0" y="0"/>
                </a:moveTo>
                <a:lnTo>
                  <a:pt x="12661726" y="0"/>
                </a:lnTo>
                <a:lnTo>
                  <a:pt x="12661726" y="11537998"/>
                </a:lnTo>
                <a:lnTo>
                  <a:pt x="0" y="115379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118229" y="3447950"/>
            <a:ext cx="8025771" cy="3898503"/>
          </a:xfrm>
          <a:prstGeom prst="rect">
            <a:avLst/>
          </a:prstGeom>
        </p:spPr>
        <p:txBody>
          <a:bodyPr lIns="0" tIns="0" rIns="0" bIns="0" rtlCol="0" anchor="t">
            <a:spAutoFit/>
          </a:bodyPr>
          <a:lstStyle/>
          <a:p>
            <a:pPr>
              <a:lnSpc>
                <a:spcPts val="7560"/>
              </a:lnSpc>
            </a:pPr>
            <a:r>
              <a:rPr lang="en-US" sz="7000" dirty="0">
                <a:solidFill>
                  <a:srgbClr val="30526A"/>
                </a:solidFill>
                <a:latin typeface="Montserrat Ultra-Bold"/>
              </a:rPr>
              <a:t>Pay attention, this might save you a big headache</a:t>
            </a:r>
          </a:p>
        </p:txBody>
      </p:sp>
      <p:sp>
        <p:nvSpPr>
          <p:cNvPr id="4" name="TextBox 4"/>
          <p:cNvSpPr txBox="1"/>
          <p:nvPr/>
        </p:nvSpPr>
        <p:spPr>
          <a:xfrm>
            <a:off x="1118229" y="8651367"/>
            <a:ext cx="3503284" cy="246507"/>
          </a:xfrm>
          <a:prstGeom prst="rect">
            <a:avLst/>
          </a:prstGeom>
        </p:spPr>
        <p:txBody>
          <a:bodyPr lIns="0" tIns="0" rIns="0" bIns="0" rtlCol="0" anchor="t">
            <a:spAutoFit/>
          </a:bodyPr>
          <a:lstStyle/>
          <a:p>
            <a:pPr>
              <a:lnSpc>
                <a:spcPts val="1944"/>
              </a:lnSpc>
            </a:pPr>
            <a:r>
              <a:rPr lang="en-US" sz="1800">
                <a:solidFill>
                  <a:srgbClr val="F25044"/>
                </a:solidFill>
                <a:latin typeface="Montserrat Classic"/>
              </a:rPr>
              <a:t>ORICCPS@UGR.ES</a:t>
            </a:r>
          </a:p>
        </p:txBody>
      </p:sp>
      <p:sp>
        <p:nvSpPr>
          <p:cNvPr id="5" name="TextBox 5"/>
          <p:cNvSpPr txBox="1"/>
          <p:nvPr/>
        </p:nvSpPr>
        <p:spPr>
          <a:xfrm>
            <a:off x="1118229" y="2287256"/>
            <a:ext cx="8025771" cy="982986"/>
          </a:xfrm>
          <a:prstGeom prst="rect">
            <a:avLst/>
          </a:prstGeom>
        </p:spPr>
        <p:txBody>
          <a:bodyPr lIns="0" tIns="0" rIns="0" bIns="0" rtlCol="0" anchor="t">
            <a:spAutoFit/>
          </a:bodyPr>
          <a:lstStyle/>
          <a:p>
            <a:pPr>
              <a:lnSpc>
                <a:spcPts val="7560"/>
              </a:lnSpc>
            </a:pPr>
            <a:r>
              <a:rPr lang="en-US" sz="7000">
                <a:solidFill>
                  <a:srgbClr val="F25044"/>
                </a:solidFill>
                <a:latin typeface="Montserrat Ultra-Bold"/>
              </a:rPr>
              <a:t>PRADO</a:t>
            </a:r>
          </a:p>
        </p:txBody>
      </p:sp>
      <p:sp>
        <p:nvSpPr>
          <p:cNvPr id="6" name="Freeform 6"/>
          <p:cNvSpPr/>
          <p:nvPr/>
        </p:nvSpPr>
        <p:spPr>
          <a:xfrm>
            <a:off x="5131115" y="8360491"/>
            <a:ext cx="4450650" cy="809209"/>
          </a:xfrm>
          <a:custGeom>
            <a:avLst/>
            <a:gdLst/>
            <a:ahLst/>
            <a:cxnLst/>
            <a:rect l="l" t="t" r="r" b="b"/>
            <a:pathLst>
              <a:path w="4450650" h="809209">
                <a:moveTo>
                  <a:pt x="0" y="0"/>
                </a:moveTo>
                <a:lnTo>
                  <a:pt x="4450649" y="0"/>
                </a:lnTo>
                <a:lnTo>
                  <a:pt x="4450649" y="809209"/>
                </a:lnTo>
                <a:lnTo>
                  <a:pt x="0" y="809209"/>
                </a:lnTo>
                <a:lnTo>
                  <a:pt x="0" y="0"/>
                </a:lnTo>
                <a:close/>
              </a:path>
            </a:pathLst>
          </a:custGeom>
          <a:blipFill>
            <a:blip r:embed="rId4"/>
            <a:stretch>
              <a:fillRect l="-84198" t="-215788" r="-388987" b="-1457507"/>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F99D595-82EC-4EF3-A1CC-81CB1B70D9C8}"/>
              </a:ext>
            </a:extLst>
          </p:cNvPr>
          <p:cNvSpPr/>
          <p:nvPr/>
        </p:nvSpPr>
        <p:spPr>
          <a:xfrm>
            <a:off x="1600200" y="1028700"/>
            <a:ext cx="7471917" cy="643766"/>
          </a:xfrm>
          <a:prstGeom prst="rect">
            <a:avLst/>
          </a:prstGeom>
        </p:spPr>
        <p:txBody>
          <a:bodyPr wrap="none">
            <a:spAutoFit/>
          </a:bodyPr>
          <a:lstStyle/>
          <a:p>
            <a:pPr>
              <a:lnSpc>
                <a:spcPts val="4319"/>
              </a:lnSpc>
            </a:pPr>
            <a:r>
              <a:rPr lang="en-US" sz="3600" dirty="0">
                <a:solidFill>
                  <a:srgbClr val="F25044"/>
                </a:solidFill>
                <a:latin typeface="Montserrat Ultra-Bold"/>
              </a:rPr>
              <a:t>8. A LAST REMARK/WARNING</a:t>
            </a:r>
          </a:p>
        </p:txBody>
      </p:sp>
      <p:sp>
        <p:nvSpPr>
          <p:cNvPr id="7" name="Rectángulo 6">
            <a:extLst>
              <a:ext uri="{FF2B5EF4-FFF2-40B4-BE49-F238E27FC236}">
                <a16:creationId xmlns:a16="http://schemas.microsoft.com/office/drawing/2014/main" id="{CB44BEFE-8B65-4D9F-99F6-4B52FACE9741}"/>
              </a:ext>
            </a:extLst>
          </p:cNvPr>
          <p:cNvSpPr/>
          <p:nvPr/>
        </p:nvSpPr>
        <p:spPr>
          <a:xfrm>
            <a:off x="609600" y="1866900"/>
            <a:ext cx="18897600" cy="1169551"/>
          </a:xfrm>
          <a:prstGeom prst="rect">
            <a:avLst/>
          </a:prstGeom>
        </p:spPr>
        <p:txBody>
          <a:bodyPr wrap="square">
            <a:spAutoFit/>
          </a:bodyPr>
          <a:lstStyle/>
          <a:p>
            <a:pPr algn="ctr">
              <a:lnSpc>
                <a:spcPts val="2751"/>
              </a:lnSpc>
            </a:pPr>
            <a:r>
              <a:rPr lang="en-US" sz="2000" dirty="0">
                <a:solidFill>
                  <a:srgbClr val="F25044"/>
                </a:solidFill>
                <a:latin typeface="Montserrat Ultra-Bold"/>
              </a:rPr>
              <a:t>Bear in mind: </a:t>
            </a:r>
            <a:endParaRPr lang="en-US" sz="2000" dirty="0">
              <a:solidFill>
                <a:srgbClr val="FF0000"/>
              </a:solidFill>
              <a:latin typeface="Montserrat Classic"/>
            </a:endParaRPr>
          </a:p>
          <a:p>
            <a:pPr algn="ctr">
              <a:lnSpc>
                <a:spcPts val="2751"/>
              </a:lnSpc>
            </a:pPr>
            <a:r>
              <a:rPr lang="en-US" sz="2000" dirty="0">
                <a:solidFill>
                  <a:srgbClr val="FF0000"/>
                </a:solidFill>
                <a:latin typeface="Montserrat Classic"/>
              </a:rPr>
              <a:t>PRADO</a:t>
            </a:r>
            <a:r>
              <a:rPr lang="en-US" sz="2000" dirty="0">
                <a:solidFill>
                  <a:srgbClr val="393A3F"/>
                </a:solidFill>
                <a:latin typeface="Montserrat Classic"/>
              </a:rPr>
              <a:t> and </a:t>
            </a:r>
            <a:r>
              <a:rPr lang="en-US" sz="2000" dirty="0" err="1">
                <a:solidFill>
                  <a:srgbClr val="FF0000"/>
                </a:solidFill>
                <a:latin typeface="Montserrat Classic"/>
              </a:rPr>
              <a:t>Expediente</a:t>
            </a:r>
            <a:r>
              <a:rPr lang="en-US" sz="2000" dirty="0">
                <a:solidFill>
                  <a:srgbClr val="FF0000"/>
                </a:solidFill>
                <a:latin typeface="Montserrat Classic"/>
              </a:rPr>
              <a:t>/</a:t>
            </a:r>
            <a:r>
              <a:rPr lang="en-US" sz="2000" dirty="0" err="1">
                <a:solidFill>
                  <a:srgbClr val="FF0000"/>
                </a:solidFill>
                <a:latin typeface="Montserrat Classic"/>
              </a:rPr>
              <a:t>Matrícula</a:t>
            </a:r>
            <a:r>
              <a:rPr lang="en-US" sz="2000" dirty="0">
                <a:solidFill>
                  <a:srgbClr val="FF0000"/>
                </a:solidFill>
                <a:latin typeface="Montserrat Classic"/>
              </a:rPr>
              <a:t> </a:t>
            </a:r>
            <a:r>
              <a:rPr lang="en-US" sz="2000" dirty="0">
                <a:solidFill>
                  <a:srgbClr val="393A3F"/>
                </a:solidFill>
                <a:latin typeface="Montserrat Classic"/>
              </a:rPr>
              <a:t>are connected… but not automatically.</a:t>
            </a:r>
          </a:p>
          <a:p>
            <a:pPr algn="ctr">
              <a:lnSpc>
                <a:spcPts val="2751"/>
              </a:lnSpc>
            </a:pPr>
            <a:r>
              <a:rPr lang="en-US" sz="2000" dirty="0">
                <a:solidFill>
                  <a:srgbClr val="393A3F"/>
                </a:solidFill>
                <a:latin typeface="Montserrat Classic"/>
              </a:rPr>
              <a:t>Refreshing of any change may take some days </a:t>
            </a:r>
          </a:p>
        </p:txBody>
      </p:sp>
      <p:sp>
        <p:nvSpPr>
          <p:cNvPr id="2" name="CuadroTexto 1">
            <a:extLst>
              <a:ext uri="{FF2B5EF4-FFF2-40B4-BE49-F238E27FC236}">
                <a16:creationId xmlns:a16="http://schemas.microsoft.com/office/drawing/2014/main" id="{35AC5B02-23D1-4A8B-B851-686D7BD9925F}"/>
              </a:ext>
            </a:extLst>
          </p:cNvPr>
          <p:cNvSpPr txBox="1"/>
          <p:nvPr/>
        </p:nvSpPr>
        <p:spPr>
          <a:xfrm>
            <a:off x="609600" y="3230885"/>
            <a:ext cx="16840200" cy="4062651"/>
          </a:xfrm>
          <a:prstGeom prst="rect">
            <a:avLst/>
          </a:prstGeom>
          <a:noFill/>
        </p:spPr>
        <p:txBody>
          <a:bodyPr wrap="square" rtlCol="0">
            <a:spAutoFit/>
          </a:bodyPr>
          <a:lstStyle/>
          <a:p>
            <a:r>
              <a:rPr lang="en-US" sz="2400" dirty="0">
                <a:solidFill>
                  <a:srgbClr val="F25044"/>
                </a:solidFill>
                <a:latin typeface="Montserrat Ultra-Bold"/>
              </a:rPr>
              <a:t>How do things go when you change your courses?</a:t>
            </a:r>
            <a:endParaRPr lang="es-ES" sz="2400" dirty="0">
              <a:solidFill>
                <a:srgbClr val="F25044"/>
              </a:solidFill>
              <a:latin typeface="Montserrat Classic" panose="020B0604020202020204" charset="0"/>
            </a:endParaRPr>
          </a:p>
          <a:p>
            <a:pPr marL="457200" indent="-457200">
              <a:lnSpc>
                <a:spcPct val="150000"/>
              </a:lnSpc>
              <a:buFont typeface="+mj-lt"/>
              <a:buAutoNum type="arabicPeriod"/>
            </a:pPr>
            <a:r>
              <a:rPr lang="es-ES" sz="2000" dirty="0" err="1">
                <a:latin typeface="Montserrat Classic" panose="020B0604020202020204" charset="0"/>
              </a:rPr>
              <a:t>You</a:t>
            </a:r>
            <a:r>
              <a:rPr lang="es-ES" sz="2000" dirty="0">
                <a:latin typeface="Montserrat Classic" panose="020B0604020202020204" charset="0"/>
              </a:rPr>
              <a:t> </a:t>
            </a:r>
            <a:r>
              <a:rPr lang="es-ES" sz="2000" dirty="0" err="1">
                <a:latin typeface="Montserrat Classic" panose="020B0604020202020204" charset="0"/>
              </a:rPr>
              <a:t>send</a:t>
            </a:r>
            <a:r>
              <a:rPr lang="es-ES" sz="2000" dirty="0">
                <a:latin typeface="Montserrat Classic" panose="020B0604020202020204" charset="0"/>
              </a:rPr>
              <a:t> </a:t>
            </a:r>
            <a:r>
              <a:rPr lang="es-ES" sz="2000" dirty="0" err="1">
                <a:latin typeface="Montserrat Classic" panose="020B0604020202020204" charset="0"/>
              </a:rPr>
              <a:t>us</a:t>
            </a:r>
            <a:r>
              <a:rPr lang="es-ES" sz="2000" dirty="0">
                <a:latin typeface="Montserrat Classic" panose="020B0604020202020204" charset="0"/>
              </a:rPr>
              <a:t> </a:t>
            </a:r>
            <a:r>
              <a:rPr lang="es-ES" sz="2000" dirty="0" err="1">
                <a:latin typeface="Montserrat Classic" panose="020B0604020202020204" charset="0"/>
              </a:rPr>
              <a:t>the</a:t>
            </a:r>
            <a:r>
              <a:rPr lang="es-ES" sz="2000" dirty="0">
                <a:latin typeface="Montserrat Classic" panose="020B0604020202020204" charset="0"/>
              </a:rPr>
              <a:t> </a:t>
            </a:r>
            <a:r>
              <a:rPr lang="es-ES" sz="2000" dirty="0" err="1">
                <a:latin typeface="Montserrat Classic" panose="020B0604020202020204" charset="0"/>
              </a:rPr>
              <a:t>document</a:t>
            </a:r>
            <a:r>
              <a:rPr lang="es-ES" sz="2000" dirty="0">
                <a:latin typeface="Montserrat Classic" panose="020B0604020202020204" charset="0"/>
              </a:rPr>
              <a:t> </a:t>
            </a:r>
            <a:r>
              <a:rPr lang="es-ES" sz="2000" dirty="0" err="1">
                <a:latin typeface="Montserrat Classic" panose="020B0604020202020204" charset="0"/>
              </a:rPr>
              <a:t>of</a:t>
            </a:r>
            <a:r>
              <a:rPr lang="es-ES" sz="2000" dirty="0">
                <a:latin typeface="Montserrat Classic" panose="020B0604020202020204" charset="0"/>
              </a:rPr>
              <a:t> “Hoja de matrícula </a:t>
            </a:r>
            <a:r>
              <a:rPr lang="es-ES" sz="2000" dirty="0" err="1">
                <a:latin typeface="Montserrat Classic" panose="020B0604020202020204" charset="0"/>
              </a:rPr>
              <a:t>Changes</a:t>
            </a:r>
            <a:r>
              <a:rPr lang="es-ES" sz="2000" dirty="0">
                <a:latin typeface="Montserrat Classic" panose="020B0604020202020204" charset="0"/>
              </a:rPr>
              <a:t>”</a:t>
            </a:r>
          </a:p>
          <a:p>
            <a:pPr marL="457200" indent="-457200">
              <a:lnSpc>
                <a:spcPct val="150000"/>
              </a:lnSpc>
              <a:buFont typeface="+mj-lt"/>
              <a:buAutoNum type="arabicPeriod"/>
            </a:pPr>
            <a:r>
              <a:rPr lang="es-ES" sz="2000" dirty="0" err="1">
                <a:latin typeface="Montserrat Classic" panose="020B0604020202020204" charset="0"/>
              </a:rPr>
              <a:t>We</a:t>
            </a:r>
            <a:r>
              <a:rPr lang="es-ES" sz="2000" dirty="0">
                <a:latin typeface="Montserrat Classic" panose="020B0604020202020204" charset="0"/>
              </a:rPr>
              <a:t> do </a:t>
            </a:r>
            <a:r>
              <a:rPr lang="es-ES" sz="2000" dirty="0" err="1">
                <a:latin typeface="Montserrat Classic" panose="020B0604020202020204" charset="0"/>
              </a:rPr>
              <a:t>the</a:t>
            </a:r>
            <a:r>
              <a:rPr lang="es-ES" sz="2000" dirty="0">
                <a:latin typeface="Montserrat Classic" panose="020B0604020202020204" charset="0"/>
              </a:rPr>
              <a:t> </a:t>
            </a:r>
            <a:r>
              <a:rPr lang="es-ES" sz="2000" dirty="0" err="1">
                <a:latin typeface="Montserrat Classic" panose="020B0604020202020204" charset="0"/>
              </a:rPr>
              <a:t>change</a:t>
            </a:r>
            <a:r>
              <a:rPr lang="es-ES" sz="2000" dirty="0">
                <a:latin typeface="Montserrat Classic" panose="020B0604020202020204" charset="0"/>
              </a:rPr>
              <a:t> in </a:t>
            </a:r>
            <a:r>
              <a:rPr lang="es-ES" sz="2000" dirty="0" err="1">
                <a:latin typeface="Montserrat Classic" panose="020B0604020202020204" charset="0"/>
              </a:rPr>
              <a:t>your</a:t>
            </a:r>
            <a:r>
              <a:rPr lang="es-ES" sz="2000" dirty="0">
                <a:latin typeface="Montserrat Classic" panose="020B0604020202020204" charset="0"/>
              </a:rPr>
              <a:t> matrícula</a:t>
            </a:r>
          </a:p>
          <a:p>
            <a:pPr marL="457200" indent="-457200">
              <a:lnSpc>
                <a:spcPct val="150000"/>
              </a:lnSpc>
              <a:buFont typeface="+mj-lt"/>
              <a:buAutoNum type="arabicPeriod"/>
            </a:pPr>
            <a:r>
              <a:rPr lang="es-ES" sz="2000" dirty="0" err="1">
                <a:latin typeface="Montserrat Classic" panose="020B0604020202020204" charset="0"/>
              </a:rPr>
              <a:t>You</a:t>
            </a:r>
            <a:r>
              <a:rPr lang="es-ES" sz="2000" dirty="0">
                <a:latin typeface="Montserrat Classic" panose="020B0604020202020204" charset="0"/>
              </a:rPr>
              <a:t> can </a:t>
            </a:r>
            <a:r>
              <a:rPr lang="es-ES" sz="2000" dirty="0" err="1">
                <a:latin typeface="Montserrat Classic" panose="020B0604020202020204" charset="0"/>
              </a:rPr>
              <a:t>check</a:t>
            </a:r>
            <a:r>
              <a:rPr lang="es-ES" sz="2000" dirty="0">
                <a:latin typeface="Montserrat Classic" panose="020B0604020202020204" charset="0"/>
              </a:rPr>
              <a:t> in </a:t>
            </a:r>
            <a:r>
              <a:rPr lang="es-ES" sz="2000" dirty="0" err="1">
                <a:latin typeface="Montserrat Classic" panose="020B0604020202020204" charset="0"/>
              </a:rPr>
              <a:t>your</a:t>
            </a:r>
            <a:r>
              <a:rPr lang="es-ES" sz="2000" dirty="0">
                <a:latin typeface="Montserrat Classic" panose="020B0604020202020204" charset="0"/>
              </a:rPr>
              <a:t> </a:t>
            </a:r>
            <a:r>
              <a:rPr lang="en-US" sz="2000" dirty="0" err="1">
                <a:solidFill>
                  <a:srgbClr val="F25044"/>
                </a:solidFill>
                <a:latin typeface="Montserrat Ultra-Bold"/>
              </a:rPr>
              <a:t>Resguardo</a:t>
            </a:r>
            <a:r>
              <a:rPr lang="en-US" sz="2000" dirty="0">
                <a:solidFill>
                  <a:srgbClr val="F25044"/>
                </a:solidFill>
                <a:latin typeface="Montserrat Ultra-Bold"/>
              </a:rPr>
              <a:t> de </a:t>
            </a:r>
            <a:r>
              <a:rPr lang="en-US" sz="2000" dirty="0" err="1">
                <a:solidFill>
                  <a:srgbClr val="F25044"/>
                </a:solidFill>
                <a:latin typeface="Montserrat Ultra-Bold"/>
              </a:rPr>
              <a:t>matrícula</a:t>
            </a:r>
            <a:r>
              <a:rPr lang="en-US" sz="2000" dirty="0">
                <a:solidFill>
                  <a:srgbClr val="F25044"/>
                </a:solidFill>
                <a:latin typeface="Montserrat Ultra-Bold"/>
              </a:rPr>
              <a:t> </a:t>
            </a:r>
            <a:r>
              <a:rPr lang="es-ES" sz="2000" dirty="0" err="1">
                <a:latin typeface="Montserrat Classic" panose="020B0604020202020204" charset="0"/>
              </a:rPr>
              <a:t>through</a:t>
            </a:r>
            <a:r>
              <a:rPr lang="es-ES" sz="2000" dirty="0">
                <a:latin typeface="Montserrat Classic" panose="020B0604020202020204" charset="0"/>
              </a:rPr>
              <a:t> Oficina Virtual </a:t>
            </a:r>
            <a:r>
              <a:rPr lang="es-ES" sz="2000" dirty="0" err="1">
                <a:latin typeface="Montserrat Classic" panose="020B0604020202020204" charset="0"/>
              </a:rPr>
              <a:t>that</a:t>
            </a:r>
            <a:r>
              <a:rPr lang="es-ES" sz="2000" dirty="0">
                <a:latin typeface="Montserrat Classic" panose="020B0604020202020204" charset="0"/>
              </a:rPr>
              <a:t> </a:t>
            </a:r>
            <a:r>
              <a:rPr lang="es-ES" sz="2000" dirty="0" err="1">
                <a:latin typeface="Montserrat Classic" panose="020B0604020202020204" charset="0"/>
              </a:rPr>
              <a:t>the</a:t>
            </a:r>
            <a:r>
              <a:rPr lang="es-ES" sz="2000" dirty="0">
                <a:latin typeface="Montserrat Classic" panose="020B0604020202020204" charset="0"/>
              </a:rPr>
              <a:t> </a:t>
            </a:r>
            <a:r>
              <a:rPr lang="es-ES" sz="2000" dirty="0" err="1">
                <a:latin typeface="Montserrat Classic" panose="020B0604020202020204" charset="0"/>
              </a:rPr>
              <a:t>change</a:t>
            </a:r>
            <a:r>
              <a:rPr lang="es-ES" sz="2000" dirty="0">
                <a:latin typeface="Montserrat Classic" panose="020B0604020202020204" charset="0"/>
              </a:rPr>
              <a:t> </a:t>
            </a:r>
            <a:r>
              <a:rPr lang="es-ES" sz="2000" dirty="0" err="1">
                <a:latin typeface="Montserrat Classic" panose="020B0604020202020204" charset="0"/>
              </a:rPr>
              <a:t>is</a:t>
            </a:r>
            <a:r>
              <a:rPr lang="es-ES" sz="2000" dirty="0">
                <a:latin typeface="Montserrat Classic" panose="020B0604020202020204" charset="0"/>
              </a:rPr>
              <a:t> </a:t>
            </a:r>
            <a:r>
              <a:rPr lang="es-ES" sz="2000" dirty="0" err="1">
                <a:latin typeface="Montserrat Classic" panose="020B0604020202020204" charset="0"/>
              </a:rPr>
              <a:t>correctly</a:t>
            </a:r>
            <a:r>
              <a:rPr lang="es-ES" sz="2000" dirty="0">
                <a:latin typeface="Montserrat Classic" panose="020B0604020202020204" charset="0"/>
              </a:rPr>
              <a:t> done</a:t>
            </a:r>
          </a:p>
          <a:p>
            <a:pPr>
              <a:lnSpc>
                <a:spcPct val="150000"/>
              </a:lnSpc>
            </a:pPr>
            <a:endParaRPr lang="es-ES" sz="2000" dirty="0">
              <a:latin typeface="Montserrat Classic" panose="020B0604020202020204" charset="0"/>
            </a:endParaRPr>
          </a:p>
          <a:p>
            <a:pPr>
              <a:lnSpc>
                <a:spcPct val="150000"/>
              </a:lnSpc>
            </a:pPr>
            <a:r>
              <a:rPr lang="en-US" sz="2000" dirty="0">
                <a:solidFill>
                  <a:srgbClr val="F25044"/>
                </a:solidFill>
                <a:latin typeface="Montserrat Ultra-Bold"/>
              </a:rPr>
              <a:t>BUT</a:t>
            </a:r>
            <a:r>
              <a:rPr lang="es-ES" sz="2000" dirty="0">
                <a:latin typeface="Montserrat Classic" panose="020B0604020202020204" charset="0"/>
              </a:rPr>
              <a:t>…</a:t>
            </a:r>
            <a:r>
              <a:rPr lang="es-ES" sz="2000" dirty="0" err="1">
                <a:latin typeface="Montserrat Classic" panose="020B0604020202020204" charset="0"/>
              </a:rPr>
              <a:t>you</a:t>
            </a:r>
            <a:r>
              <a:rPr lang="es-ES" sz="2000" dirty="0">
                <a:latin typeface="Montserrat Classic" panose="020B0604020202020204" charset="0"/>
              </a:rPr>
              <a:t> </a:t>
            </a:r>
            <a:r>
              <a:rPr lang="es-ES" sz="2000" dirty="0" err="1">
                <a:latin typeface="Montserrat Classic" panose="020B0604020202020204" charset="0"/>
              </a:rPr>
              <a:t>cannot</a:t>
            </a:r>
            <a:r>
              <a:rPr lang="es-ES" sz="2000" dirty="0">
                <a:latin typeface="Montserrat Classic" panose="020B0604020202020204" charset="0"/>
              </a:rPr>
              <a:t> </a:t>
            </a:r>
            <a:r>
              <a:rPr lang="es-ES" sz="2000" dirty="0" err="1">
                <a:latin typeface="Montserrat Classic" panose="020B0604020202020204" charset="0"/>
              </a:rPr>
              <a:t>see</a:t>
            </a:r>
            <a:r>
              <a:rPr lang="es-ES" sz="2000" dirty="0">
                <a:latin typeface="Montserrat Classic" panose="020B0604020202020204" charset="0"/>
              </a:rPr>
              <a:t> </a:t>
            </a:r>
            <a:r>
              <a:rPr lang="es-ES" sz="2000" dirty="0" err="1">
                <a:latin typeface="Montserrat Classic" panose="020B0604020202020204" charset="0"/>
              </a:rPr>
              <a:t>the</a:t>
            </a:r>
            <a:r>
              <a:rPr lang="es-ES" sz="2000" dirty="0">
                <a:latin typeface="Montserrat Classic" panose="020B0604020202020204" charset="0"/>
              </a:rPr>
              <a:t> </a:t>
            </a:r>
            <a:r>
              <a:rPr lang="es-ES" sz="2000" dirty="0" err="1">
                <a:latin typeface="Montserrat Classic" panose="020B0604020202020204" charset="0"/>
              </a:rPr>
              <a:t>course</a:t>
            </a:r>
            <a:r>
              <a:rPr lang="es-ES" sz="2000" dirty="0">
                <a:latin typeface="Montserrat Classic" panose="020B0604020202020204" charset="0"/>
              </a:rPr>
              <a:t>/s </a:t>
            </a:r>
            <a:r>
              <a:rPr lang="es-ES" sz="2000" dirty="0" err="1">
                <a:latin typeface="Montserrat Classic" panose="020B0604020202020204" charset="0"/>
              </a:rPr>
              <a:t>added</a:t>
            </a:r>
            <a:r>
              <a:rPr lang="es-ES" sz="2000" dirty="0">
                <a:latin typeface="Montserrat Classic" panose="020B0604020202020204" charset="0"/>
              </a:rPr>
              <a:t> in </a:t>
            </a:r>
            <a:r>
              <a:rPr lang="es-ES" sz="2000" dirty="0" err="1">
                <a:latin typeface="Montserrat Classic" panose="020B0604020202020204" charset="0"/>
              </a:rPr>
              <a:t>your</a:t>
            </a:r>
            <a:r>
              <a:rPr lang="es-ES" sz="2000" dirty="0">
                <a:latin typeface="Montserrat Classic" panose="020B0604020202020204" charset="0"/>
              </a:rPr>
              <a:t> Prado. </a:t>
            </a:r>
            <a:r>
              <a:rPr lang="es-ES" sz="2000" dirty="0" err="1">
                <a:latin typeface="Montserrat Classic" panose="020B0604020202020204" charset="0"/>
              </a:rPr>
              <a:t>Well</a:t>
            </a:r>
            <a:r>
              <a:rPr lang="es-ES" sz="2000" dirty="0">
                <a:latin typeface="Montserrat Classic" panose="020B0604020202020204" charset="0"/>
              </a:rPr>
              <a:t>, </a:t>
            </a:r>
            <a:r>
              <a:rPr lang="es-ES" sz="2000" dirty="0" err="1">
                <a:latin typeface="Montserrat Classic" panose="020B0604020202020204" charset="0"/>
              </a:rPr>
              <a:t>just</a:t>
            </a:r>
            <a:r>
              <a:rPr lang="es-ES" sz="2000" dirty="0">
                <a:latin typeface="Montserrat Classic" panose="020B0604020202020204" charset="0"/>
              </a:rPr>
              <a:t> a bit </a:t>
            </a:r>
            <a:r>
              <a:rPr lang="es-ES" sz="2000" dirty="0" err="1">
                <a:latin typeface="Montserrat Classic" panose="020B0604020202020204" charset="0"/>
              </a:rPr>
              <a:t>of</a:t>
            </a:r>
            <a:r>
              <a:rPr lang="es-ES" sz="2000" dirty="0">
                <a:latin typeface="Montserrat Classic" panose="020B0604020202020204" charset="0"/>
              </a:rPr>
              <a:t> </a:t>
            </a:r>
            <a:r>
              <a:rPr lang="es-ES" sz="2000" dirty="0" err="1">
                <a:latin typeface="Montserrat Classic" panose="020B0604020202020204" charset="0"/>
              </a:rPr>
              <a:t>patience</a:t>
            </a:r>
            <a:r>
              <a:rPr lang="es-ES" sz="2000" dirty="0">
                <a:latin typeface="Montserrat Classic" panose="020B0604020202020204" charset="0"/>
              </a:rPr>
              <a:t>, </a:t>
            </a:r>
            <a:r>
              <a:rPr lang="es-ES" sz="2000" dirty="0" err="1">
                <a:latin typeface="Montserrat Classic" panose="020B0604020202020204" charset="0"/>
              </a:rPr>
              <a:t>refreshing</a:t>
            </a:r>
            <a:r>
              <a:rPr lang="es-ES" sz="2000" dirty="0">
                <a:latin typeface="Montserrat Classic" panose="020B0604020202020204" charset="0"/>
              </a:rPr>
              <a:t> </a:t>
            </a:r>
            <a:r>
              <a:rPr lang="es-ES" sz="2000" dirty="0" err="1">
                <a:latin typeface="Montserrat Classic" panose="020B0604020202020204" charset="0"/>
              </a:rPr>
              <a:t>is</a:t>
            </a:r>
            <a:r>
              <a:rPr lang="es-ES" sz="2000" dirty="0">
                <a:latin typeface="Montserrat Classic" panose="020B0604020202020204" charset="0"/>
              </a:rPr>
              <a:t> done after a </a:t>
            </a:r>
            <a:r>
              <a:rPr lang="es-ES" sz="2000" dirty="0" err="1">
                <a:latin typeface="Montserrat Classic" panose="020B0604020202020204" charset="0"/>
              </a:rPr>
              <a:t>few</a:t>
            </a:r>
            <a:r>
              <a:rPr lang="es-ES" sz="2000" dirty="0">
                <a:latin typeface="Montserrat Classic" panose="020B0604020202020204" charset="0"/>
              </a:rPr>
              <a:t> </a:t>
            </a:r>
            <a:r>
              <a:rPr lang="es-ES" sz="2000" dirty="0" err="1">
                <a:latin typeface="Montserrat Classic" panose="020B0604020202020204" charset="0"/>
              </a:rPr>
              <a:t>days</a:t>
            </a:r>
            <a:endParaRPr lang="es-ES" sz="2000" dirty="0">
              <a:latin typeface="Montserrat Classic" panose="020B0604020202020204" charset="0"/>
            </a:endParaRPr>
          </a:p>
          <a:p>
            <a:pPr>
              <a:lnSpc>
                <a:spcPct val="150000"/>
              </a:lnSpc>
            </a:pPr>
            <a:r>
              <a:rPr lang="es-ES" sz="2000" dirty="0" err="1">
                <a:latin typeface="Montserrat Classic" panose="020B0604020202020204" charset="0"/>
              </a:rPr>
              <a:t>Another</a:t>
            </a:r>
            <a:r>
              <a:rPr lang="es-ES" sz="2000" dirty="0">
                <a:latin typeface="Montserrat Classic" panose="020B0604020202020204" charset="0"/>
              </a:rPr>
              <a:t> </a:t>
            </a:r>
            <a:r>
              <a:rPr lang="es-ES" sz="2000" dirty="0" err="1">
                <a:latin typeface="Montserrat Classic" panose="020B0604020202020204" charset="0"/>
              </a:rPr>
              <a:t>frequent</a:t>
            </a:r>
            <a:r>
              <a:rPr lang="es-ES" sz="2000" dirty="0">
                <a:latin typeface="Montserrat Classic" panose="020B0604020202020204" charset="0"/>
              </a:rPr>
              <a:t> </a:t>
            </a:r>
            <a:r>
              <a:rPr lang="es-ES" sz="2000" dirty="0" err="1">
                <a:latin typeface="Montserrat Classic" panose="020B0604020202020204" charset="0"/>
              </a:rPr>
              <a:t>situation</a:t>
            </a:r>
            <a:r>
              <a:rPr lang="es-ES" sz="2000" dirty="0">
                <a:latin typeface="Montserrat Classic" panose="020B0604020202020204" charset="0"/>
              </a:rPr>
              <a:t>: </a:t>
            </a:r>
            <a:r>
              <a:rPr lang="es-ES" sz="2000" dirty="0" err="1">
                <a:latin typeface="Montserrat Classic" panose="020B0604020202020204" charset="0"/>
              </a:rPr>
              <a:t>deleted</a:t>
            </a:r>
            <a:r>
              <a:rPr lang="es-ES" sz="2000" dirty="0">
                <a:latin typeface="Montserrat Classic" panose="020B0604020202020204" charset="0"/>
              </a:rPr>
              <a:t> </a:t>
            </a:r>
            <a:r>
              <a:rPr lang="es-ES" sz="2000" dirty="0" err="1">
                <a:latin typeface="Montserrat Classic" panose="020B0604020202020204" charset="0"/>
              </a:rPr>
              <a:t>courses</a:t>
            </a:r>
            <a:r>
              <a:rPr lang="es-ES" sz="2000" dirty="0">
                <a:latin typeface="Montserrat Classic" panose="020B0604020202020204" charset="0"/>
              </a:rPr>
              <a:t> </a:t>
            </a:r>
            <a:r>
              <a:rPr lang="es-ES" sz="2000" dirty="0" err="1">
                <a:latin typeface="Montserrat Classic" panose="020B0604020202020204" charset="0"/>
              </a:rPr>
              <a:t>still</a:t>
            </a:r>
            <a:r>
              <a:rPr lang="es-ES" sz="2000" dirty="0">
                <a:latin typeface="Montserrat Classic" panose="020B0604020202020204" charset="0"/>
              </a:rPr>
              <a:t> </a:t>
            </a:r>
            <a:r>
              <a:rPr lang="es-ES" sz="2000" dirty="0" err="1">
                <a:latin typeface="Montserrat Classic" panose="020B0604020202020204" charset="0"/>
              </a:rPr>
              <a:t>appear</a:t>
            </a:r>
            <a:r>
              <a:rPr lang="es-ES" sz="2000" dirty="0">
                <a:latin typeface="Montserrat Classic" panose="020B0604020202020204" charset="0"/>
              </a:rPr>
              <a:t> in </a:t>
            </a:r>
            <a:r>
              <a:rPr lang="es-ES" sz="2000" dirty="0" err="1">
                <a:latin typeface="Montserrat Classic" panose="020B0604020202020204" charset="0"/>
              </a:rPr>
              <a:t>your</a:t>
            </a:r>
            <a:r>
              <a:rPr lang="es-ES" sz="2000" dirty="0">
                <a:latin typeface="Montserrat Classic" panose="020B0604020202020204" charset="0"/>
              </a:rPr>
              <a:t> Prado…</a:t>
            </a:r>
            <a:r>
              <a:rPr lang="es-ES" sz="2000" dirty="0" err="1">
                <a:latin typeface="Montserrat Classic" panose="020B0604020202020204" charset="0"/>
              </a:rPr>
              <a:t>nothing</a:t>
            </a:r>
            <a:r>
              <a:rPr lang="es-ES" sz="2000" dirty="0">
                <a:latin typeface="Montserrat Classic" panose="020B0604020202020204" charset="0"/>
              </a:rPr>
              <a:t> can be done</a:t>
            </a:r>
          </a:p>
          <a:p>
            <a:pPr>
              <a:lnSpc>
                <a:spcPct val="150000"/>
              </a:lnSpc>
            </a:pPr>
            <a:r>
              <a:rPr lang="es-ES" sz="2000" dirty="0">
                <a:latin typeface="Montserrat Classic" panose="020B0604020202020204" charset="0"/>
              </a:rPr>
              <a:t>In </a:t>
            </a:r>
            <a:r>
              <a:rPr lang="es-ES" sz="2000" dirty="0" err="1">
                <a:latin typeface="Montserrat Classic" panose="020B0604020202020204" charset="0"/>
              </a:rPr>
              <a:t>any</a:t>
            </a:r>
            <a:r>
              <a:rPr lang="es-ES" sz="2000" dirty="0">
                <a:latin typeface="Montserrat Classic" panose="020B0604020202020204" charset="0"/>
              </a:rPr>
              <a:t> case, </a:t>
            </a:r>
            <a:r>
              <a:rPr lang="es-ES" sz="2000" dirty="0" err="1">
                <a:latin typeface="Montserrat Classic" panose="020B0604020202020204" charset="0"/>
              </a:rPr>
              <a:t>there</a:t>
            </a:r>
            <a:r>
              <a:rPr lang="es-ES" sz="2000" dirty="0">
                <a:latin typeface="Montserrat Classic" panose="020B0604020202020204" charset="0"/>
              </a:rPr>
              <a:t> </a:t>
            </a:r>
            <a:r>
              <a:rPr lang="es-ES" sz="2000" dirty="0" err="1">
                <a:latin typeface="Montserrat Classic" panose="020B0604020202020204" charset="0"/>
              </a:rPr>
              <a:t>is</a:t>
            </a:r>
            <a:r>
              <a:rPr lang="es-ES" sz="2000" dirty="0">
                <a:latin typeface="Montserrat Classic" panose="020B0604020202020204" charset="0"/>
              </a:rPr>
              <a:t> a link </a:t>
            </a:r>
            <a:r>
              <a:rPr lang="es-ES" sz="2000" dirty="0" err="1">
                <a:latin typeface="Montserrat Classic" panose="020B0604020202020204" charset="0"/>
              </a:rPr>
              <a:t>to</a:t>
            </a:r>
            <a:r>
              <a:rPr lang="es-ES" sz="2000" dirty="0">
                <a:latin typeface="Montserrat Classic" panose="020B0604020202020204" charset="0"/>
              </a:rPr>
              <a:t> </a:t>
            </a:r>
            <a:r>
              <a:rPr lang="es-ES" sz="2000" dirty="0" err="1">
                <a:latin typeface="Montserrat Classic" panose="020B0604020202020204" charset="0"/>
              </a:rPr>
              <a:t>ask</a:t>
            </a:r>
            <a:r>
              <a:rPr lang="es-ES" sz="2000" dirty="0">
                <a:latin typeface="Montserrat Classic" panose="020B0604020202020204" charset="0"/>
              </a:rPr>
              <a:t> </a:t>
            </a:r>
            <a:r>
              <a:rPr lang="es-ES" sz="2000" dirty="0" err="1">
                <a:latin typeface="Montserrat Classic" panose="020B0604020202020204" charset="0"/>
              </a:rPr>
              <a:t>for</a:t>
            </a:r>
            <a:r>
              <a:rPr lang="es-ES" sz="2000" dirty="0">
                <a:latin typeface="Montserrat Classic" panose="020B0604020202020204" charset="0"/>
              </a:rPr>
              <a:t> </a:t>
            </a:r>
            <a:r>
              <a:rPr lang="es-ES" sz="2000" dirty="0" err="1">
                <a:latin typeface="Montserrat Classic" panose="020B0604020202020204" charset="0"/>
              </a:rPr>
              <a:t>support</a:t>
            </a:r>
            <a:r>
              <a:rPr lang="es-ES" sz="2000" dirty="0">
                <a:latin typeface="Montserrat Classic" panose="020B0604020202020204" charset="0"/>
              </a:rPr>
              <a:t>: </a:t>
            </a:r>
            <a:r>
              <a:rPr lang="es-ES" sz="2000" dirty="0">
                <a:latin typeface="Montserrat Classic" panose="020B0604020202020204" charset="0"/>
                <a:hlinkClick r:id="rId2">
                  <a:extLst>
                    <a:ext uri="{A12FA001-AC4F-418D-AE19-62706E023703}">
                      <ahyp:hlinkClr xmlns:ahyp="http://schemas.microsoft.com/office/drawing/2018/hyperlinkcolor" val="tx"/>
                    </a:ext>
                  </a:extLst>
                </a:hlinkClick>
              </a:rPr>
              <a:t>https://prado.ugr.es/contacto</a:t>
            </a:r>
            <a:r>
              <a:rPr lang="es-ES" sz="2000" dirty="0">
                <a:latin typeface="Montserrat Classic" panose="020B0604020202020204" charset="0"/>
              </a:rPr>
              <a:t> </a:t>
            </a:r>
          </a:p>
          <a:p>
            <a:endParaRPr lang="es-ES" dirty="0"/>
          </a:p>
        </p:txBody>
      </p:sp>
      <p:pic>
        <p:nvPicPr>
          <p:cNvPr id="3" name="Imagen 2">
            <a:extLst>
              <a:ext uri="{FF2B5EF4-FFF2-40B4-BE49-F238E27FC236}">
                <a16:creationId xmlns:a16="http://schemas.microsoft.com/office/drawing/2014/main" id="{0939AC9F-FB79-45BB-9EFB-400630B077C7}"/>
              </a:ext>
            </a:extLst>
          </p:cNvPr>
          <p:cNvPicPr>
            <a:picLocks noChangeAspect="1"/>
          </p:cNvPicPr>
          <p:nvPr/>
        </p:nvPicPr>
        <p:blipFill>
          <a:blip r:embed="rId3"/>
          <a:stretch>
            <a:fillRect/>
          </a:stretch>
        </p:blipFill>
        <p:spPr>
          <a:xfrm>
            <a:off x="10287000" y="6695336"/>
            <a:ext cx="8001000" cy="3404104"/>
          </a:xfrm>
          <a:prstGeom prst="rect">
            <a:avLst/>
          </a:prstGeom>
        </p:spPr>
      </p:pic>
      <p:sp>
        <p:nvSpPr>
          <p:cNvPr id="8" name="Freeform 2">
            <a:extLst>
              <a:ext uri="{FF2B5EF4-FFF2-40B4-BE49-F238E27FC236}">
                <a16:creationId xmlns:a16="http://schemas.microsoft.com/office/drawing/2014/main" id="{08BE3297-AF8D-4718-8FCC-7EE7DD9CD42F}"/>
              </a:ext>
            </a:extLst>
          </p:cNvPr>
          <p:cNvSpPr/>
          <p:nvPr/>
        </p:nvSpPr>
        <p:spPr>
          <a:xfrm rot="19145851">
            <a:off x="112923" y="5666278"/>
            <a:ext cx="7208326" cy="9241444"/>
          </a:xfrm>
          <a:custGeom>
            <a:avLst/>
            <a:gdLst/>
            <a:ahLst/>
            <a:cxnLst/>
            <a:rect l="l" t="t" r="r" b="b"/>
            <a:pathLst>
              <a:path w="7208326" h="9241444">
                <a:moveTo>
                  <a:pt x="0" y="0"/>
                </a:moveTo>
                <a:lnTo>
                  <a:pt x="7208326" y="0"/>
                </a:lnTo>
                <a:lnTo>
                  <a:pt x="7208326" y="9241444"/>
                </a:lnTo>
                <a:lnTo>
                  <a:pt x="0" y="9241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2">
            <a:extLst>
              <a:ext uri="{FF2B5EF4-FFF2-40B4-BE49-F238E27FC236}">
                <a16:creationId xmlns:a16="http://schemas.microsoft.com/office/drawing/2014/main" id="{40E7F60B-BC86-4460-A8F5-01AC2C3F6212}"/>
              </a:ext>
            </a:extLst>
          </p:cNvPr>
          <p:cNvSpPr/>
          <p:nvPr/>
        </p:nvSpPr>
        <p:spPr>
          <a:xfrm rot="7346527">
            <a:off x="17303017" y="-2033973"/>
            <a:ext cx="7208326" cy="9241444"/>
          </a:xfrm>
          <a:custGeom>
            <a:avLst/>
            <a:gdLst/>
            <a:ahLst/>
            <a:cxnLst/>
            <a:rect l="l" t="t" r="r" b="b"/>
            <a:pathLst>
              <a:path w="7208326" h="9241444">
                <a:moveTo>
                  <a:pt x="0" y="0"/>
                </a:moveTo>
                <a:lnTo>
                  <a:pt x="7208326" y="0"/>
                </a:lnTo>
                <a:lnTo>
                  <a:pt x="7208326" y="9241444"/>
                </a:lnTo>
                <a:lnTo>
                  <a:pt x="0" y="9241444"/>
                </a:lnTo>
                <a:lnTo>
                  <a:pt x="0" y="0"/>
                </a:lnTo>
                <a:close/>
              </a:path>
            </a:pathLst>
          </a:custGeom>
          <a:blipFill>
            <a:blip r:embed="rId4">
              <a:extLst>
                <a:ext uri="{96DAC541-7B7A-43D3-8B79-37D633B846F1}">
                  <asvg:svgBlip xmlns:asvg="http://schemas.microsoft.com/office/drawing/2016/SVG/main" r:embed="rId5"/>
                </a:ext>
              </a:extLst>
            </a:blip>
            <a:stretch>
              <a:fillRect/>
            </a:stretch>
          </a:blipFill>
          <a:ln>
            <a:solidFill>
              <a:schemeClr val="accent2">
                <a:lumMod val="40000"/>
                <a:lumOff val="60000"/>
              </a:schemeClr>
            </a:solidFill>
          </a:ln>
        </p:spPr>
      </p:sp>
    </p:spTree>
    <p:extLst>
      <p:ext uri="{BB962C8B-B14F-4D97-AF65-F5344CB8AC3E}">
        <p14:creationId xmlns:p14="http://schemas.microsoft.com/office/powerpoint/2010/main" val="134702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882172">
            <a:off x="-3658344" y="-1865748"/>
            <a:ext cx="7208326" cy="9241444"/>
          </a:xfrm>
          <a:custGeom>
            <a:avLst/>
            <a:gdLst/>
            <a:ahLst/>
            <a:cxnLst/>
            <a:rect l="l" t="t" r="r" b="b"/>
            <a:pathLst>
              <a:path w="7208326" h="9241444">
                <a:moveTo>
                  <a:pt x="0" y="0"/>
                </a:moveTo>
                <a:lnTo>
                  <a:pt x="7208326" y="0"/>
                </a:lnTo>
                <a:lnTo>
                  <a:pt x="7208326" y="9241444"/>
                </a:lnTo>
                <a:lnTo>
                  <a:pt x="0" y="9241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094900" y="1773342"/>
            <a:ext cx="9271463" cy="9460677"/>
          </a:xfrm>
          <a:custGeom>
            <a:avLst/>
            <a:gdLst/>
            <a:ahLst/>
            <a:cxnLst/>
            <a:rect l="l" t="t" r="r" b="b"/>
            <a:pathLst>
              <a:path w="9271463" h="9460677">
                <a:moveTo>
                  <a:pt x="0" y="0"/>
                </a:moveTo>
                <a:lnTo>
                  <a:pt x="9271464" y="0"/>
                </a:lnTo>
                <a:lnTo>
                  <a:pt x="9271464" y="9460677"/>
                </a:lnTo>
                <a:lnTo>
                  <a:pt x="0" y="94606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252143" y="6621801"/>
            <a:ext cx="3783714" cy="3783714"/>
          </a:xfrm>
          <a:custGeom>
            <a:avLst/>
            <a:gdLst/>
            <a:ahLst/>
            <a:cxnLst/>
            <a:rect l="l" t="t" r="r" b="b"/>
            <a:pathLst>
              <a:path w="3783714" h="3783714">
                <a:moveTo>
                  <a:pt x="0" y="0"/>
                </a:moveTo>
                <a:lnTo>
                  <a:pt x="3783713" y="0"/>
                </a:lnTo>
                <a:lnTo>
                  <a:pt x="3783713" y="3783713"/>
                </a:lnTo>
                <a:lnTo>
                  <a:pt x="0" y="3783713"/>
                </a:lnTo>
                <a:lnTo>
                  <a:pt x="0" y="0"/>
                </a:lnTo>
                <a:close/>
              </a:path>
            </a:pathLst>
          </a:custGeom>
          <a:blipFill>
            <a:blip r:embed="rId6"/>
            <a:stretch>
              <a:fillRect/>
            </a:stretch>
          </a:blipFill>
        </p:spPr>
      </p:sp>
      <p:sp>
        <p:nvSpPr>
          <p:cNvPr id="5" name="Freeform 5"/>
          <p:cNvSpPr/>
          <p:nvPr/>
        </p:nvSpPr>
        <p:spPr>
          <a:xfrm>
            <a:off x="1423249" y="9047978"/>
            <a:ext cx="4450650" cy="809209"/>
          </a:xfrm>
          <a:custGeom>
            <a:avLst/>
            <a:gdLst/>
            <a:ahLst/>
            <a:cxnLst/>
            <a:rect l="l" t="t" r="r" b="b"/>
            <a:pathLst>
              <a:path w="4450650" h="809209">
                <a:moveTo>
                  <a:pt x="0" y="0"/>
                </a:moveTo>
                <a:lnTo>
                  <a:pt x="4450650" y="0"/>
                </a:lnTo>
                <a:lnTo>
                  <a:pt x="4450650" y="809209"/>
                </a:lnTo>
                <a:lnTo>
                  <a:pt x="0" y="809209"/>
                </a:lnTo>
                <a:lnTo>
                  <a:pt x="0" y="0"/>
                </a:lnTo>
                <a:close/>
              </a:path>
            </a:pathLst>
          </a:custGeom>
          <a:blipFill>
            <a:blip r:embed="rId7"/>
            <a:stretch>
              <a:fillRect l="-84198" t="-215788" r="-388987" b="-1457507"/>
            </a:stretch>
          </a:blipFill>
        </p:spPr>
      </p:sp>
      <p:sp>
        <p:nvSpPr>
          <p:cNvPr id="6" name="TextBox 6"/>
          <p:cNvSpPr txBox="1"/>
          <p:nvPr/>
        </p:nvSpPr>
        <p:spPr>
          <a:xfrm>
            <a:off x="1764394" y="2836013"/>
            <a:ext cx="9271463" cy="5383461"/>
          </a:xfrm>
          <a:prstGeom prst="rect">
            <a:avLst/>
          </a:prstGeom>
        </p:spPr>
        <p:txBody>
          <a:bodyPr wrap="square" lIns="0" tIns="0" rIns="0" bIns="0" rtlCol="0" anchor="t">
            <a:spAutoFit/>
          </a:bodyPr>
          <a:lstStyle/>
          <a:p>
            <a:pPr>
              <a:lnSpc>
                <a:spcPts val="7560"/>
              </a:lnSpc>
            </a:pPr>
            <a:r>
              <a:rPr lang="en-US" sz="7000" dirty="0">
                <a:solidFill>
                  <a:srgbClr val="F25044"/>
                </a:solidFill>
                <a:latin typeface="Montserrat Ultra-Bold"/>
              </a:rPr>
              <a:t>THANK YOU!!</a:t>
            </a:r>
          </a:p>
          <a:p>
            <a:pPr>
              <a:lnSpc>
                <a:spcPts val="7560"/>
              </a:lnSpc>
            </a:pPr>
            <a:r>
              <a:rPr lang="en-US" sz="3600" dirty="0">
                <a:solidFill>
                  <a:srgbClr val="F25044"/>
                </a:solidFill>
                <a:latin typeface="Montserrat Ultra-Bold"/>
              </a:rPr>
              <a:t>And remember always to ask your Spanish classmate about any issue you may have with Prado, they are used to solve it</a:t>
            </a:r>
          </a:p>
          <a:p>
            <a:pPr>
              <a:lnSpc>
                <a:spcPts val="3024"/>
              </a:lnSpc>
            </a:pPr>
            <a:endParaRPr lang="en-US" sz="7000" dirty="0">
              <a:solidFill>
                <a:srgbClr val="F25044"/>
              </a:solidFill>
              <a:latin typeface="Montserrat Ul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87561" y="4262888"/>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2- Espacio libre bajo la mesa</a:t>
            </a:r>
          </a:p>
        </p:txBody>
      </p:sp>
      <p:sp>
        <p:nvSpPr>
          <p:cNvPr id="3" name="TextBox 3"/>
          <p:cNvSpPr txBox="1"/>
          <p:nvPr/>
        </p:nvSpPr>
        <p:spPr>
          <a:xfrm>
            <a:off x="2387561" y="6000892"/>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3- Cajones</a:t>
            </a:r>
          </a:p>
        </p:txBody>
      </p:sp>
      <p:sp>
        <p:nvSpPr>
          <p:cNvPr id="4" name="TextBox 4"/>
          <p:cNvSpPr txBox="1"/>
          <p:nvPr/>
        </p:nvSpPr>
        <p:spPr>
          <a:xfrm>
            <a:off x="2387561" y="7688092"/>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4- Fondo</a:t>
            </a:r>
          </a:p>
        </p:txBody>
      </p:sp>
      <p:sp>
        <p:nvSpPr>
          <p:cNvPr id="5" name="TextBox 5"/>
          <p:cNvSpPr txBox="1"/>
          <p:nvPr/>
        </p:nvSpPr>
        <p:spPr>
          <a:xfrm>
            <a:off x="2387561" y="3310086"/>
            <a:ext cx="5779910" cy="283337"/>
          </a:xfrm>
          <a:prstGeom prst="rect">
            <a:avLst/>
          </a:prstGeom>
        </p:spPr>
        <p:txBody>
          <a:bodyPr lIns="0" tIns="0" rIns="0" bIns="0" rtlCol="0" anchor="t">
            <a:spAutoFit/>
          </a:bodyPr>
          <a:lstStyle/>
          <a:p>
            <a:pPr>
              <a:lnSpc>
                <a:spcPts val="2463"/>
              </a:lnSpc>
            </a:pPr>
            <a:r>
              <a:rPr lang="en-US" sz="1599">
                <a:solidFill>
                  <a:srgbClr val="393A3F"/>
                </a:solidFill>
                <a:latin typeface="Montserrat Classic"/>
              </a:rPr>
              <a:t>Recomendable entre 120 y 160 cm, mínimo.</a:t>
            </a:r>
          </a:p>
        </p:txBody>
      </p:sp>
      <p:sp>
        <p:nvSpPr>
          <p:cNvPr id="6" name="TextBox 6"/>
          <p:cNvSpPr txBox="1"/>
          <p:nvPr/>
        </p:nvSpPr>
        <p:spPr>
          <a:xfrm>
            <a:off x="2387561" y="4793158"/>
            <a:ext cx="5779910" cy="489204"/>
          </a:xfrm>
          <a:prstGeom prst="rect">
            <a:avLst/>
          </a:prstGeom>
        </p:spPr>
        <p:txBody>
          <a:bodyPr lIns="0" tIns="0" rIns="0" bIns="0" rtlCol="0" anchor="t">
            <a:spAutoFit/>
          </a:bodyPr>
          <a:lstStyle/>
          <a:p>
            <a:pPr>
              <a:lnSpc>
                <a:spcPts val="1967"/>
              </a:lnSpc>
            </a:pPr>
            <a:r>
              <a:rPr lang="en-US" sz="1599">
                <a:solidFill>
                  <a:srgbClr val="393A3F"/>
                </a:solidFill>
                <a:latin typeface="Montserrat Classic"/>
              </a:rPr>
              <a:t>70 cm, para poder moverte, rotar la silla y salir cómodamente de tu puesto.</a:t>
            </a:r>
          </a:p>
        </p:txBody>
      </p:sp>
      <p:sp>
        <p:nvSpPr>
          <p:cNvPr id="7" name="TextBox 7"/>
          <p:cNvSpPr txBox="1"/>
          <p:nvPr/>
        </p:nvSpPr>
        <p:spPr>
          <a:xfrm>
            <a:off x="2387561" y="6511517"/>
            <a:ext cx="5779910" cy="489204"/>
          </a:xfrm>
          <a:prstGeom prst="rect">
            <a:avLst/>
          </a:prstGeom>
        </p:spPr>
        <p:txBody>
          <a:bodyPr lIns="0" tIns="0" rIns="0" bIns="0" rtlCol="0" anchor="t">
            <a:spAutoFit/>
          </a:bodyPr>
          <a:lstStyle/>
          <a:p>
            <a:pPr>
              <a:lnSpc>
                <a:spcPts val="1967"/>
              </a:lnSpc>
            </a:pPr>
            <a:r>
              <a:rPr lang="en-US" sz="1599">
                <a:solidFill>
                  <a:srgbClr val="393A3F"/>
                </a:solidFill>
                <a:latin typeface="Montserrat Classic"/>
              </a:rPr>
              <a:t>Si dispones de cajonera, es recomendable que disponga de ruedas para facilitar la movilidad.</a:t>
            </a:r>
          </a:p>
        </p:txBody>
      </p:sp>
      <p:sp>
        <p:nvSpPr>
          <p:cNvPr id="8" name="TextBox 8"/>
          <p:cNvSpPr txBox="1"/>
          <p:nvPr/>
        </p:nvSpPr>
        <p:spPr>
          <a:xfrm>
            <a:off x="2387561" y="8160617"/>
            <a:ext cx="5779910" cy="489204"/>
          </a:xfrm>
          <a:prstGeom prst="rect">
            <a:avLst/>
          </a:prstGeom>
        </p:spPr>
        <p:txBody>
          <a:bodyPr lIns="0" tIns="0" rIns="0" bIns="0" rtlCol="0" anchor="t">
            <a:spAutoFit/>
          </a:bodyPr>
          <a:lstStyle/>
          <a:p>
            <a:pPr>
              <a:lnSpc>
                <a:spcPts val="1967"/>
              </a:lnSpc>
            </a:pPr>
            <a:r>
              <a:rPr lang="en-US" sz="1599">
                <a:solidFill>
                  <a:srgbClr val="393A3F"/>
                </a:solidFill>
                <a:latin typeface="Montserrat Classic"/>
              </a:rPr>
              <a:t>Debes disponer de un espacio libre para las piernas de 60 cm a nivel de las rodillas y de 80 cm a nivel del suelo.</a:t>
            </a:r>
          </a:p>
        </p:txBody>
      </p:sp>
      <p:sp>
        <p:nvSpPr>
          <p:cNvPr id="9" name="Freeform 9"/>
          <p:cNvSpPr/>
          <p:nvPr/>
        </p:nvSpPr>
        <p:spPr>
          <a:xfrm>
            <a:off x="1813265" y="2491002"/>
            <a:ext cx="11823095" cy="6682619"/>
          </a:xfrm>
          <a:custGeom>
            <a:avLst/>
            <a:gdLst/>
            <a:ahLst/>
            <a:cxnLst/>
            <a:rect l="l" t="t" r="r" b="b"/>
            <a:pathLst>
              <a:path w="11823095" h="6682619">
                <a:moveTo>
                  <a:pt x="0" y="0"/>
                </a:moveTo>
                <a:lnTo>
                  <a:pt x="11823094" y="0"/>
                </a:lnTo>
                <a:lnTo>
                  <a:pt x="11823094" y="6682618"/>
                </a:lnTo>
                <a:lnTo>
                  <a:pt x="0" y="6682618"/>
                </a:lnTo>
                <a:lnTo>
                  <a:pt x="0" y="0"/>
                </a:lnTo>
                <a:close/>
              </a:path>
            </a:pathLst>
          </a:custGeom>
          <a:blipFill>
            <a:blip r:embed="rId2"/>
            <a:stretch>
              <a:fillRect l="-1738" t="-15232" r="-28276" b="-14157"/>
            </a:stretch>
          </a:blipFill>
        </p:spPr>
      </p:sp>
      <p:sp>
        <p:nvSpPr>
          <p:cNvPr id="10" name="Freeform 10"/>
          <p:cNvSpPr/>
          <p:nvPr/>
        </p:nvSpPr>
        <p:spPr>
          <a:xfrm rot="-953807">
            <a:off x="9522850" y="3557314"/>
            <a:ext cx="3657600" cy="1106424"/>
          </a:xfrm>
          <a:custGeom>
            <a:avLst/>
            <a:gdLst/>
            <a:ahLst/>
            <a:cxnLst/>
            <a:rect l="l" t="t" r="r" b="b"/>
            <a:pathLst>
              <a:path w="3657600" h="1106424">
                <a:moveTo>
                  <a:pt x="0" y="0"/>
                </a:moveTo>
                <a:lnTo>
                  <a:pt x="3657600" y="0"/>
                </a:lnTo>
                <a:lnTo>
                  <a:pt x="3657600" y="1106424"/>
                </a:lnTo>
                <a:lnTo>
                  <a:pt x="0" y="11064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2387561" y="1433000"/>
            <a:ext cx="10874477" cy="556260"/>
          </a:xfrm>
          <a:prstGeom prst="rect">
            <a:avLst/>
          </a:prstGeom>
        </p:spPr>
        <p:txBody>
          <a:bodyPr lIns="0" tIns="0" rIns="0" bIns="0" rtlCol="0" anchor="t">
            <a:spAutoFit/>
          </a:bodyPr>
          <a:lstStyle/>
          <a:p>
            <a:pPr>
              <a:lnSpc>
                <a:spcPts val="4319"/>
              </a:lnSpc>
            </a:pPr>
            <a:r>
              <a:rPr lang="en-US" sz="3999">
                <a:solidFill>
                  <a:srgbClr val="F25044"/>
                </a:solidFill>
                <a:latin typeface="Montserrat Ultra-Bold"/>
              </a:rPr>
              <a:t>1. TAP “PRADO” IN GOOGLE</a:t>
            </a:r>
          </a:p>
        </p:txBody>
      </p:sp>
      <p:pic>
        <p:nvPicPr>
          <p:cNvPr id="15" name="Imagen 14">
            <a:extLst>
              <a:ext uri="{FF2B5EF4-FFF2-40B4-BE49-F238E27FC236}">
                <a16:creationId xmlns:a16="http://schemas.microsoft.com/office/drawing/2014/main" id="{36651562-6076-49F6-9288-AF1A32BA2791}"/>
              </a:ext>
            </a:extLst>
          </p:cNvPr>
          <p:cNvPicPr>
            <a:picLocks noChangeAspect="1"/>
          </p:cNvPicPr>
          <p:nvPr/>
        </p:nvPicPr>
        <p:blipFill>
          <a:blip r:embed="rId5"/>
          <a:stretch>
            <a:fillRect/>
          </a:stretch>
        </p:blipFill>
        <p:spPr>
          <a:xfrm>
            <a:off x="13262038" y="2491002"/>
            <a:ext cx="3153215" cy="17052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87561" y="4262888"/>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2- Espacio libre bajo la mesa</a:t>
            </a:r>
          </a:p>
        </p:txBody>
      </p:sp>
      <p:sp>
        <p:nvSpPr>
          <p:cNvPr id="3" name="TextBox 3"/>
          <p:cNvSpPr txBox="1"/>
          <p:nvPr/>
        </p:nvSpPr>
        <p:spPr>
          <a:xfrm>
            <a:off x="2387561" y="6000892"/>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3- Cajones</a:t>
            </a:r>
          </a:p>
        </p:txBody>
      </p:sp>
      <p:sp>
        <p:nvSpPr>
          <p:cNvPr id="4" name="TextBox 4"/>
          <p:cNvSpPr txBox="1"/>
          <p:nvPr/>
        </p:nvSpPr>
        <p:spPr>
          <a:xfrm>
            <a:off x="2387561" y="7688092"/>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4- Fondo</a:t>
            </a:r>
          </a:p>
        </p:txBody>
      </p:sp>
      <p:sp>
        <p:nvSpPr>
          <p:cNvPr id="5" name="TextBox 5"/>
          <p:cNvSpPr txBox="1"/>
          <p:nvPr/>
        </p:nvSpPr>
        <p:spPr>
          <a:xfrm>
            <a:off x="2387561" y="3310086"/>
            <a:ext cx="5779910" cy="283337"/>
          </a:xfrm>
          <a:prstGeom prst="rect">
            <a:avLst/>
          </a:prstGeom>
        </p:spPr>
        <p:txBody>
          <a:bodyPr lIns="0" tIns="0" rIns="0" bIns="0" rtlCol="0" anchor="t">
            <a:spAutoFit/>
          </a:bodyPr>
          <a:lstStyle/>
          <a:p>
            <a:pPr>
              <a:lnSpc>
                <a:spcPts val="2463"/>
              </a:lnSpc>
            </a:pPr>
            <a:r>
              <a:rPr lang="en-US" sz="1599">
                <a:solidFill>
                  <a:srgbClr val="393A3F"/>
                </a:solidFill>
                <a:latin typeface="Montserrat Classic"/>
              </a:rPr>
              <a:t>Recomendable entre 120 y 160 cm, mínimo.</a:t>
            </a:r>
          </a:p>
        </p:txBody>
      </p:sp>
      <p:sp>
        <p:nvSpPr>
          <p:cNvPr id="6" name="TextBox 6"/>
          <p:cNvSpPr txBox="1"/>
          <p:nvPr/>
        </p:nvSpPr>
        <p:spPr>
          <a:xfrm>
            <a:off x="2387561" y="4793158"/>
            <a:ext cx="5779910" cy="489204"/>
          </a:xfrm>
          <a:prstGeom prst="rect">
            <a:avLst/>
          </a:prstGeom>
        </p:spPr>
        <p:txBody>
          <a:bodyPr lIns="0" tIns="0" rIns="0" bIns="0" rtlCol="0" anchor="t">
            <a:spAutoFit/>
          </a:bodyPr>
          <a:lstStyle/>
          <a:p>
            <a:pPr>
              <a:lnSpc>
                <a:spcPts val="1967"/>
              </a:lnSpc>
            </a:pPr>
            <a:r>
              <a:rPr lang="en-US" sz="1599">
                <a:solidFill>
                  <a:srgbClr val="393A3F"/>
                </a:solidFill>
                <a:latin typeface="Montserrat Classic"/>
              </a:rPr>
              <a:t>70 cm, para poder moverte, rotar la silla y salir cómodamente de tu puesto.</a:t>
            </a:r>
          </a:p>
        </p:txBody>
      </p:sp>
      <p:sp>
        <p:nvSpPr>
          <p:cNvPr id="7" name="TextBox 7"/>
          <p:cNvSpPr txBox="1"/>
          <p:nvPr/>
        </p:nvSpPr>
        <p:spPr>
          <a:xfrm>
            <a:off x="2387561" y="6511517"/>
            <a:ext cx="5779910" cy="489204"/>
          </a:xfrm>
          <a:prstGeom prst="rect">
            <a:avLst/>
          </a:prstGeom>
        </p:spPr>
        <p:txBody>
          <a:bodyPr lIns="0" tIns="0" rIns="0" bIns="0" rtlCol="0" anchor="t">
            <a:spAutoFit/>
          </a:bodyPr>
          <a:lstStyle/>
          <a:p>
            <a:pPr>
              <a:lnSpc>
                <a:spcPts val="1967"/>
              </a:lnSpc>
            </a:pPr>
            <a:r>
              <a:rPr lang="en-US" sz="1599">
                <a:solidFill>
                  <a:srgbClr val="393A3F"/>
                </a:solidFill>
                <a:latin typeface="Montserrat Classic"/>
              </a:rPr>
              <a:t>Si dispones de cajonera, es recomendable que disponga de ruedas para facilitar la movilidad.</a:t>
            </a:r>
          </a:p>
        </p:txBody>
      </p:sp>
      <p:sp>
        <p:nvSpPr>
          <p:cNvPr id="8" name="TextBox 8"/>
          <p:cNvSpPr txBox="1"/>
          <p:nvPr/>
        </p:nvSpPr>
        <p:spPr>
          <a:xfrm>
            <a:off x="2387561" y="8160617"/>
            <a:ext cx="5779910" cy="489204"/>
          </a:xfrm>
          <a:prstGeom prst="rect">
            <a:avLst/>
          </a:prstGeom>
        </p:spPr>
        <p:txBody>
          <a:bodyPr lIns="0" tIns="0" rIns="0" bIns="0" rtlCol="0" anchor="t">
            <a:spAutoFit/>
          </a:bodyPr>
          <a:lstStyle/>
          <a:p>
            <a:pPr>
              <a:lnSpc>
                <a:spcPts val="1967"/>
              </a:lnSpc>
            </a:pPr>
            <a:r>
              <a:rPr lang="en-US" sz="1599">
                <a:solidFill>
                  <a:srgbClr val="393A3F"/>
                </a:solidFill>
                <a:latin typeface="Montserrat Classic"/>
              </a:rPr>
              <a:t>Debes disponer de un espacio libre para las piernas de 60 cm a nivel de las rodillas y de 80 cm a nivel del suelo.</a:t>
            </a:r>
          </a:p>
        </p:txBody>
      </p:sp>
      <p:sp>
        <p:nvSpPr>
          <p:cNvPr id="9" name="TextBox 9"/>
          <p:cNvSpPr txBox="1"/>
          <p:nvPr/>
        </p:nvSpPr>
        <p:spPr>
          <a:xfrm>
            <a:off x="6788777" y="9316571"/>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CILCK!!!!!</a:t>
            </a:r>
          </a:p>
        </p:txBody>
      </p:sp>
      <p:sp>
        <p:nvSpPr>
          <p:cNvPr id="10" name="Freeform 10"/>
          <p:cNvSpPr/>
          <p:nvPr/>
        </p:nvSpPr>
        <p:spPr>
          <a:xfrm>
            <a:off x="1315771" y="3002477"/>
            <a:ext cx="13018057" cy="5647344"/>
          </a:xfrm>
          <a:custGeom>
            <a:avLst/>
            <a:gdLst/>
            <a:ahLst/>
            <a:cxnLst/>
            <a:rect l="l" t="t" r="r" b="b"/>
            <a:pathLst>
              <a:path w="13018057" h="5647344">
                <a:moveTo>
                  <a:pt x="0" y="0"/>
                </a:moveTo>
                <a:lnTo>
                  <a:pt x="13018057" y="0"/>
                </a:lnTo>
                <a:lnTo>
                  <a:pt x="13018057" y="5647344"/>
                </a:lnTo>
                <a:lnTo>
                  <a:pt x="0" y="5647344"/>
                </a:lnTo>
                <a:lnTo>
                  <a:pt x="0" y="0"/>
                </a:lnTo>
                <a:close/>
              </a:path>
            </a:pathLst>
          </a:custGeom>
          <a:blipFill>
            <a:blip r:embed="rId2"/>
            <a:stretch>
              <a:fillRect l="-203" t="-15962" r="-304" b="-14362"/>
            </a:stretch>
          </a:blipFill>
        </p:spPr>
      </p:sp>
      <p:sp>
        <p:nvSpPr>
          <p:cNvPr id="11" name="Freeform 11"/>
          <p:cNvSpPr/>
          <p:nvPr/>
        </p:nvSpPr>
        <p:spPr>
          <a:xfrm rot="2208717" flipV="1">
            <a:off x="3835339" y="8466665"/>
            <a:ext cx="1285139" cy="951825"/>
          </a:xfrm>
          <a:custGeom>
            <a:avLst/>
            <a:gdLst/>
            <a:ahLst/>
            <a:cxnLst/>
            <a:rect l="l" t="t" r="r" b="b"/>
            <a:pathLst>
              <a:path w="1980155" h="598997">
                <a:moveTo>
                  <a:pt x="0" y="0"/>
                </a:moveTo>
                <a:lnTo>
                  <a:pt x="1980155" y="0"/>
                </a:lnTo>
                <a:lnTo>
                  <a:pt x="1980155" y="598997"/>
                </a:lnTo>
                <a:lnTo>
                  <a:pt x="0" y="5989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2387561" y="1433000"/>
            <a:ext cx="10874477" cy="556260"/>
          </a:xfrm>
          <a:prstGeom prst="rect">
            <a:avLst/>
          </a:prstGeom>
        </p:spPr>
        <p:txBody>
          <a:bodyPr lIns="0" tIns="0" rIns="0" bIns="0" rtlCol="0" anchor="t">
            <a:spAutoFit/>
          </a:bodyPr>
          <a:lstStyle/>
          <a:p>
            <a:pPr>
              <a:lnSpc>
                <a:spcPts val="4319"/>
              </a:lnSpc>
            </a:pPr>
            <a:r>
              <a:rPr lang="en-US" sz="3999" dirty="0">
                <a:solidFill>
                  <a:srgbClr val="F25044"/>
                </a:solidFill>
                <a:latin typeface="Montserrat Ultra-Bold"/>
              </a:rPr>
              <a:t>2. CLICK  “GRADO 2024-2025”</a:t>
            </a:r>
          </a:p>
        </p:txBody>
      </p:sp>
      <p:pic>
        <p:nvPicPr>
          <p:cNvPr id="13" name="Imagen 12">
            <a:extLst>
              <a:ext uri="{FF2B5EF4-FFF2-40B4-BE49-F238E27FC236}">
                <a16:creationId xmlns:a16="http://schemas.microsoft.com/office/drawing/2014/main" id="{FC07FE36-F7DF-4470-9A61-968487849601}"/>
              </a:ext>
            </a:extLst>
          </p:cNvPr>
          <p:cNvPicPr>
            <a:picLocks noChangeAspect="1"/>
          </p:cNvPicPr>
          <p:nvPr/>
        </p:nvPicPr>
        <p:blipFill>
          <a:blip r:embed="rId5"/>
          <a:stretch>
            <a:fillRect/>
          </a:stretch>
        </p:blipFill>
        <p:spPr>
          <a:xfrm>
            <a:off x="5312191" y="8897037"/>
            <a:ext cx="3153215" cy="12942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87561" y="4262888"/>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ENTER YOUR xxxxxx@CORREO.UGR.ES</a:t>
            </a:r>
          </a:p>
        </p:txBody>
      </p:sp>
      <p:sp>
        <p:nvSpPr>
          <p:cNvPr id="3" name="TextBox 3"/>
          <p:cNvSpPr txBox="1"/>
          <p:nvPr/>
        </p:nvSpPr>
        <p:spPr>
          <a:xfrm>
            <a:off x="2387561" y="6000892"/>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ENTER YOUR PASSWORD</a:t>
            </a:r>
          </a:p>
        </p:txBody>
      </p:sp>
      <p:sp>
        <p:nvSpPr>
          <p:cNvPr id="4" name="Freeform 4"/>
          <p:cNvSpPr/>
          <p:nvPr/>
        </p:nvSpPr>
        <p:spPr>
          <a:xfrm>
            <a:off x="7245839" y="2385657"/>
            <a:ext cx="10645698" cy="6591667"/>
          </a:xfrm>
          <a:custGeom>
            <a:avLst/>
            <a:gdLst/>
            <a:ahLst/>
            <a:cxnLst/>
            <a:rect l="l" t="t" r="r" b="b"/>
            <a:pathLst>
              <a:path w="10645698" h="6591667">
                <a:moveTo>
                  <a:pt x="0" y="0"/>
                </a:moveTo>
                <a:lnTo>
                  <a:pt x="10645697" y="0"/>
                </a:lnTo>
                <a:lnTo>
                  <a:pt x="10645697" y="6591667"/>
                </a:lnTo>
                <a:lnTo>
                  <a:pt x="0" y="6591667"/>
                </a:lnTo>
                <a:lnTo>
                  <a:pt x="0" y="0"/>
                </a:lnTo>
                <a:close/>
              </a:path>
            </a:pathLst>
          </a:custGeom>
          <a:blipFill>
            <a:blip r:embed="rId2"/>
            <a:stretch>
              <a:fillRect l="-21683" t="-15166" r="-21774" b="-15157"/>
            </a:stretch>
          </a:blipFill>
        </p:spPr>
      </p:sp>
      <p:sp>
        <p:nvSpPr>
          <p:cNvPr id="5" name="Freeform 5"/>
          <p:cNvSpPr/>
          <p:nvPr/>
        </p:nvSpPr>
        <p:spPr>
          <a:xfrm>
            <a:off x="9776662" y="6190630"/>
            <a:ext cx="132588" cy="132588"/>
          </a:xfrm>
          <a:custGeom>
            <a:avLst/>
            <a:gdLst/>
            <a:ahLst/>
            <a:cxnLst/>
            <a:rect l="l" t="t" r="r" b="b"/>
            <a:pathLst>
              <a:path w="132588" h="132588">
                <a:moveTo>
                  <a:pt x="0" y="0"/>
                </a:moveTo>
                <a:lnTo>
                  <a:pt x="132588" y="0"/>
                </a:lnTo>
                <a:lnTo>
                  <a:pt x="132588" y="132588"/>
                </a:lnTo>
                <a:lnTo>
                  <a:pt x="0" y="132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9216699" y="6198286"/>
            <a:ext cx="692551" cy="107031"/>
          </a:xfrm>
          <a:custGeom>
            <a:avLst/>
            <a:gdLst/>
            <a:ahLst/>
            <a:cxnLst/>
            <a:rect l="l" t="t" r="r" b="b"/>
            <a:pathLst>
              <a:path w="692551" h="107031">
                <a:moveTo>
                  <a:pt x="0" y="0"/>
                </a:moveTo>
                <a:lnTo>
                  <a:pt x="692551" y="0"/>
                </a:lnTo>
                <a:lnTo>
                  <a:pt x="692551" y="107030"/>
                </a:lnTo>
                <a:lnTo>
                  <a:pt x="0" y="107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2387561" y="1433000"/>
            <a:ext cx="10874477" cy="556260"/>
          </a:xfrm>
          <a:prstGeom prst="rect">
            <a:avLst/>
          </a:prstGeom>
        </p:spPr>
        <p:txBody>
          <a:bodyPr lIns="0" tIns="0" rIns="0" bIns="0" rtlCol="0" anchor="t">
            <a:spAutoFit/>
          </a:bodyPr>
          <a:lstStyle/>
          <a:p>
            <a:pPr>
              <a:lnSpc>
                <a:spcPts val="4319"/>
              </a:lnSpc>
            </a:pPr>
            <a:r>
              <a:rPr lang="en-US" sz="3999">
                <a:solidFill>
                  <a:srgbClr val="F25044"/>
                </a:solidFill>
                <a:latin typeface="Montserrat Ultra-Bold"/>
              </a:rPr>
              <a:t>3. ENTER YOUR EMAIL AND PASSWORD</a:t>
            </a:r>
          </a:p>
        </p:txBody>
      </p:sp>
      <p:pic>
        <p:nvPicPr>
          <p:cNvPr id="8" name="Imagen 7">
            <a:extLst>
              <a:ext uri="{FF2B5EF4-FFF2-40B4-BE49-F238E27FC236}">
                <a16:creationId xmlns:a16="http://schemas.microsoft.com/office/drawing/2014/main" id="{2AE04BC0-34FD-4B07-A774-B3FCF2E5270B}"/>
              </a:ext>
            </a:extLst>
          </p:cNvPr>
          <p:cNvPicPr>
            <a:picLocks noChangeAspect="1"/>
          </p:cNvPicPr>
          <p:nvPr/>
        </p:nvPicPr>
        <p:blipFill>
          <a:blip r:embed="rId7"/>
          <a:stretch>
            <a:fillRect/>
          </a:stretch>
        </p:blipFill>
        <p:spPr>
          <a:xfrm>
            <a:off x="11185768" y="6066063"/>
            <a:ext cx="2714625" cy="371475"/>
          </a:xfrm>
          <a:prstGeom prst="rect">
            <a:avLst/>
          </a:prstGeom>
        </p:spPr>
      </p:pic>
      <p:pic>
        <p:nvPicPr>
          <p:cNvPr id="9" name="Imagen 8">
            <a:extLst>
              <a:ext uri="{FF2B5EF4-FFF2-40B4-BE49-F238E27FC236}">
                <a16:creationId xmlns:a16="http://schemas.microsoft.com/office/drawing/2014/main" id="{F5C84AAC-2E4C-43B1-A893-4837CDB9B003}"/>
              </a:ext>
            </a:extLst>
          </p:cNvPr>
          <p:cNvPicPr>
            <a:picLocks noChangeAspect="1"/>
          </p:cNvPicPr>
          <p:nvPr/>
        </p:nvPicPr>
        <p:blipFill>
          <a:blip r:embed="rId8"/>
          <a:stretch>
            <a:fillRect/>
          </a:stretch>
        </p:blipFill>
        <p:spPr>
          <a:xfrm>
            <a:off x="11185768" y="6452935"/>
            <a:ext cx="2047875" cy="381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87561" y="2888966"/>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1- Your courses</a:t>
            </a:r>
          </a:p>
        </p:txBody>
      </p:sp>
      <p:sp>
        <p:nvSpPr>
          <p:cNvPr id="3" name="TextBox 3"/>
          <p:cNvSpPr txBox="1"/>
          <p:nvPr/>
        </p:nvSpPr>
        <p:spPr>
          <a:xfrm>
            <a:off x="2387561" y="4514801"/>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2-Messages</a:t>
            </a:r>
          </a:p>
        </p:txBody>
      </p:sp>
      <p:sp>
        <p:nvSpPr>
          <p:cNvPr id="4" name="TextBox 4"/>
          <p:cNvSpPr txBox="1"/>
          <p:nvPr/>
        </p:nvSpPr>
        <p:spPr>
          <a:xfrm>
            <a:off x="2387561" y="6675643"/>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3- Chat</a:t>
            </a:r>
          </a:p>
        </p:txBody>
      </p:sp>
      <p:sp>
        <p:nvSpPr>
          <p:cNvPr id="5" name="TextBox 5"/>
          <p:cNvSpPr txBox="1"/>
          <p:nvPr/>
        </p:nvSpPr>
        <p:spPr>
          <a:xfrm>
            <a:off x="2387561" y="3281511"/>
            <a:ext cx="3808473" cy="1027204"/>
          </a:xfrm>
          <a:prstGeom prst="rect">
            <a:avLst/>
          </a:prstGeom>
        </p:spPr>
        <p:txBody>
          <a:bodyPr lIns="0" tIns="0" rIns="0" bIns="0" rtlCol="0" anchor="t">
            <a:spAutoFit/>
          </a:bodyPr>
          <a:lstStyle/>
          <a:p>
            <a:pPr>
              <a:lnSpc>
                <a:spcPts val="2751"/>
              </a:lnSpc>
            </a:pPr>
            <a:r>
              <a:rPr lang="en-US" sz="1599" dirty="0">
                <a:solidFill>
                  <a:srgbClr val="393A3F"/>
                </a:solidFill>
                <a:latin typeface="Montserrat Classic"/>
              </a:rPr>
              <a:t>Each box corresponds to each of the courses you are registered for this semester</a:t>
            </a:r>
          </a:p>
        </p:txBody>
      </p:sp>
      <p:sp>
        <p:nvSpPr>
          <p:cNvPr id="8" name="TextBox 8"/>
          <p:cNvSpPr txBox="1"/>
          <p:nvPr/>
        </p:nvSpPr>
        <p:spPr>
          <a:xfrm>
            <a:off x="2387561" y="1433000"/>
            <a:ext cx="6181614" cy="1099185"/>
          </a:xfrm>
          <a:prstGeom prst="rect">
            <a:avLst/>
          </a:prstGeom>
        </p:spPr>
        <p:txBody>
          <a:bodyPr lIns="0" tIns="0" rIns="0" bIns="0" rtlCol="0" anchor="t">
            <a:spAutoFit/>
          </a:bodyPr>
          <a:lstStyle/>
          <a:p>
            <a:pPr>
              <a:lnSpc>
                <a:spcPts val="4319"/>
              </a:lnSpc>
            </a:pPr>
            <a:r>
              <a:rPr lang="en-US" sz="3999">
                <a:solidFill>
                  <a:srgbClr val="F25044"/>
                </a:solidFill>
                <a:latin typeface="Montserrat Ultra-Bold"/>
              </a:rPr>
              <a:t>4. IT SHOULD LOOK LIKE THIS</a:t>
            </a:r>
          </a:p>
        </p:txBody>
      </p:sp>
      <p:sp>
        <p:nvSpPr>
          <p:cNvPr id="9" name="Freeform 9"/>
          <p:cNvSpPr/>
          <p:nvPr/>
        </p:nvSpPr>
        <p:spPr>
          <a:xfrm>
            <a:off x="6446600" y="2833322"/>
            <a:ext cx="11488616" cy="5026157"/>
          </a:xfrm>
          <a:custGeom>
            <a:avLst/>
            <a:gdLst/>
            <a:ahLst/>
            <a:cxnLst/>
            <a:rect l="l" t="t" r="r" b="b"/>
            <a:pathLst>
              <a:path w="11488616" h="5026157">
                <a:moveTo>
                  <a:pt x="0" y="0"/>
                </a:moveTo>
                <a:lnTo>
                  <a:pt x="11488616" y="0"/>
                </a:lnTo>
                <a:lnTo>
                  <a:pt x="11488616" y="5026157"/>
                </a:lnTo>
                <a:lnTo>
                  <a:pt x="0" y="5026157"/>
                </a:lnTo>
                <a:lnTo>
                  <a:pt x="0" y="0"/>
                </a:lnTo>
                <a:close/>
              </a:path>
            </a:pathLst>
          </a:custGeom>
          <a:blipFill>
            <a:blip r:embed="rId2"/>
            <a:stretch>
              <a:fillRect l="-541" t="-15032" b="-14238"/>
            </a:stretch>
          </a:blipFill>
        </p:spPr>
      </p:sp>
      <p:sp>
        <p:nvSpPr>
          <p:cNvPr id="10" name="TextBox 10"/>
          <p:cNvSpPr txBox="1"/>
          <p:nvPr/>
        </p:nvSpPr>
        <p:spPr>
          <a:xfrm>
            <a:off x="2387561" y="7973779"/>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4- Notifications</a:t>
            </a:r>
          </a:p>
        </p:txBody>
      </p:sp>
      <p:sp>
        <p:nvSpPr>
          <p:cNvPr id="12" name="TextBox 12"/>
          <p:cNvSpPr txBox="1"/>
          <p:nvPr/>
        </p:nvSpPr>
        <p:spPr>
          <a:xfrm>
            <a:off x="7582690" y="6675643"/>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1</a:t>
            </a:r>
          </a:p>
        </p:txBody>
      </p:sp>
      <p:sp>
        <p:nvSpPr>
          <p:cNvPr id="13" name="TextBox 13"/>
          <p:cNvSpPr txBox="1"/>
          <p:nvPr/>
        </p:nvSpPr>
        <p:spPr>
          <a:xfrm>
            <a:off x="14679865" y="3154142"/>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2</a:t>
            </a:r>
          </a:p>
        </p:txBody>
      </p:sp>
      <p:sp>
        <p:nvSpPr>
          <p:cNvPr id="14" name="TextBox 14"/>
          <p:cNvSpPr txBox="1"/>
          <p:nvPr/>
        </p:nvSpPr>
        <p:spPr>
          <a:xfrm>
            <a:off x="14369345" y="3167973"/>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3</a:t>
            </a:r>
          </a:p>
        </p:txBody>
      </p:sp>
      <p:sp>
        <p:nvSpPr>
          <p:cNvPr id="15" name="TextBox 15"/>
          <p:cNvSpPr txBox="1"/>
          <p:nvPr/>
        </p:nvSpPr>
        <p:spPr>
          <a:xfrm>
            <a:off x="14036553" y="3167973"/>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4</a:t>
            </a:r>
          </a:p>
        </p:txBody>
      </p:sp>
      <p:sp>
        <p:nvSpPr>
          <p:cNvPr id="6" name="TextBox 6"/>
          <p:cNvSpPr txBox="1"/>
          <p:nvPr/>
        </p:nvSpPr>
        <p:spPr>
          <a:xfrm>
            <a:off x="2377441" y="4976947"/>
            <a:ext cx="5394959" cy="1386277"/>
          </a:xfrm>
          <a:prstGeom prst="rect">
            <a:avLst/>
          </a:prstGeom>
        </p:spPr>
        <p:txBody>
          <a:bodyPr wrap="square" lIns="0" tIns="0" rIns="0" bIns="0" rtlCol="0" anchor="t">
            <a:spAutoFit/>
          </a:bodyPr>
          <a:lstStyle/>
          <a:p>
            <a:pPr>
              <a:lnSpc>
                <a:spcPts val="2831"/>
              </a:lnSpc>
            </a:pPr>
            <a:r>
              <a:rPr lang="en-US" sz="1599" dirty="0">
                <a:solidFill>
                  <a:srgbClr val="393A3F"/>
                </a:solidFill>
                <a:latin typeface="Montserrat Classic"/>
              </a:rPr>
              <a:t>Some lecturers use Prado messages rather than institutional email but you don’t have to constantly check here since messages sent in Prado are automatically sent to your institutional email</a:t>
            </a:r>
          </a:p>
        </p:txBody>
      </p:sp>
      <p:sp>
        <p:nvSpPr>
          <p:cNvPr id="7" name="TextBox 7"/>
          <p:cNvSpPr txBox="1"/>
          <p:nvPr/>
        </p:nvSpPr>
        <p:spPr>
          <a:xfrm>
            <a:off x="2387561" y="7084456"/>
            <a:ext cx="4546639" cy="668132"/>
          </a:xfrm>
          <a:prstGeom prst="rect">
            <a:avLst/>
          </a:prstGeom>
        </p:spPr>
        <p:txBody>
          <a:bodyPr wrap="square" lIns="0" tIns="0" rIns="0" bIns="0" rtlCol="0" anchor="t">
            <a:spAutoFit/>
          </a:bodyPr>
          <a:lstStyle/>
          <a:p>
            <a:pPr>
              <a:lnSpc>
                <a:spcPts val="2751"/>
              </a:lnSpc>
            </a:pPr>
            <a:r>
              <a:rPr lang="en-US" sz="1599" dirty="0">
                <a:solidFill>
                  <a:srgbClr val="393A3F"/>
                </a:solidFill>
                <a:latin typeface="Montserrat Classic"/>
              </a:rPr>
              <a:t>This one is the last used, but better check it from time to time</a:t>
            </a:r>
          </a:p>
        </p:txBody>
      </p:sp>
      <p:pic>
        <p:nvPicPr>
          <p:cNvPr id="18" name="Imagen 17">
            <a:extLst>
              <a:ext uri="{FF2B5EF4-FFF2-40B4-BE49-F238E27FC236}">
                <a16:creationId xmlns:a16="http://schemas.microsoft.com/office/drawing/2014/main" id="{905DED19-8053-4A76-8FB1-3AD8C271CB75}"/>
              </a:ext>
            </a:extLst>
          </p:cNvPr>
          <p:cNvPicPr>
            <a:picLocks noChangeAspect="1"/>
          </p:cNvPicPr>
          <p:nvPr/>
        </p:nvPicPr>
        <p:blipFill>
          <a:blip r:embed="rId3"/>
          <a:stretch>
            <a:fillRect/>
          </a:stretch>
        </p:blipFill>
        <p:spPr>
          <a:xfrm>
            <a:off x="13697026" y="2841281"/>
            <a:ext cx="1531642" cy="1003152"/>
          </a:xfrm>
          <a:prstGeom prst="rect">
            <a:avLst/>
          </a:prstGeom>
        </p:spPr>
      </p:pic>
      <p:pic>
        <p:nvPicPr>
          <p:cNvPr id="17" name="Imagen 16">
            <a:extLst>
              <a:ext uri="{FF2B5EF4-FFF2-40B4-BE49-F238E27FC236}">
                <a16:creationId xmlns:a16="http://schemas.microsoft.com/office/drawing/2014/main" id="{F1894E2B-6F56-4520-B2D8-A6B84AA2FFE8}"/>
              </a:ext>
            </a:extLst>
          </p:cNvPr>
          <p:cNvPicPr>
            <a:picLocks noChangeAspect="1"/>
          </p:cNvPicPr>
          <p:nvPr/>
        </p:nvPicPr>
        <p:blipFill>
          <a:blip r:embed="rId4"/>
          <a:stretch>
            <a:fillRect/>
          </a:stretch>
        </p:blipFill>
        <p:spPr>
          <a:xfrm>
            <a:off x="6797279" y="2672005"/>
            <a:ext cx="1059674" cy="791130"/>
          </a:xfrm>
          <a:prstGeom prst="rect">
            <a:avLst/>
          </a:prstGeom>
        </p:spPr>
      </p:pic>
      <p:pic>
        <p:nvPicPr>
          <p:cNvPr id="20" name="Imagen 19">
            <a:extLst>
              <a:ext uri="{FF2B5EF4-FFF2-40B4-BE49-F238E27FC236}">
                <a16:creationId xmlns:a16="http://schemas.microsoft.com/office/drawing/2014/main" id="{F579FBC2-DDF0-4A6D-8248-FD2AF4829D98}"/>
              </a:ext>
            </a:extLst>
          </p:cNvPr>
          <p:cNvPicPr>
            <a:picLocks noChangeAspect="1"/>
          </p:cNvPicPr>
          <p:nvPr/>
        </p:nvPicPr>
        <p:blipFill>
          <a:blip r:embed="rId5"/>
          <a:stretch>
            <a:fillRect/>
          </a:stretch>
        </p:blipFill>
        <p:spPr>
          <a:xfrm>
            <a:off x="2377441" y="2561757"/>
            <a:ext cx="5467372" cy="72935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46600" y="2833322"/>
            <a:ext cx="11488616" cy="5026157"/>
          </a:xfrm>
          <a:custGeom>
            <a:avLst/>
            <a:gdLst/>
            <a:ahLst/>
            <a:cxnLst/>
            <a:rect l="l" t="t" r="r" b="b"/>
            <a:pathLst>
              <a:path w="11488616" h="5026157">
                <a:moveTo>
                  <a:pt x="0" y="0"/>
                </a:moveTo>
                <a:lnTo>
                  <a:pt x="11488616" y="0"/>
                </a:lnTo>
                <a:lnTo>
                  <a:pt x="11488616" y="5026157"/>
                </a:lnTo>
                <a:lnTo>
                  <a:pt x="0" y="5026157"/>
                </a:lnTo>
                <a:lnTo>
                  <a:pt x="0" y="0"/>
                </a:lnTo>
                <a:close/>
              </a:path>
            </a:pathLst>
          </a:custGeom>
          <a:blipFill>
            <a:blip r:embed="rId2"/>
            <a:stretch>
              <a:fillRect l="-541" t="-15032" b="-14238"/>
            </a:stretch>
          </a:blipFill>
        </p:spPr>
      </p:sp>
      <p:sp>
        <p:nvSpPr>
          <p:cNvPr id="3" name="Freeform 3"/>
          <p:cNvSpPr/>
          <p:nvPr/>
        </p:nvSpPr>
        <p:spPr>
          <a:xfrm rot="2264192">
            <a:off x="12412979" y="7703969"/>
            <a:ext cx="1980155" cy="598997"/>
          </a:xfrm>
          <a:custGeom>
            <a:avLst/>
            <a:gdLst/>
            <a:ahLst/>
            <a:cxnLst/>
            <a:rect l="l" t="t" r="r" b="b"/>
            <a:pathLst>
              <a:path w="1980155" h="598997">
                <a:moveTo>
                  <a:pt x="0" y="0"/>
                </a:moveTo>
                <a:lnTo>
                  <a:pt x="1980155" y="0"/>
                </a:lnTo>
                <a:lnTo>
                  <a:pt x="1980155" y="598997"/>
                </a:lnTo>
                <a:lnTo>
                  <a:pt x="0" y="5989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9796015" y="8893904"/>
            <a:ext cx="6181614" cy="556260"/>
          </a:xfrm>
          <a:prstGeom prst="rect">
            <a:avLst/>
          </a:prstGeom>
        </p:spPr>
        <p:txBody>
          <a:bodyPr lIns="0" tIns="0" rIns="0" bIns="0" rtlCol="0" anchor="t">
            <a:spAutoFit/>
          </a:bodyPr>
          <a:lstStyle/>
          <a:p>
            <a:pPr>
              <a:lnSpc>
                <a:spcPts val="4319"/>
              </a:lnSpc>
            </a:pPr>
            <a:r>
              <a:rPr lang="en-US" sz="3999">
                <a:solidFill>
                  <a:srgbClr val="F25044"/>
                </a:solidFill>
                <a:latin typeface="Montserrat Ultra-Bold"/>
              </a:rPr>
              <a:t>LET’S CLICK HERE</a:t>
            </a:r>
          </a:p>
        </p:txBody>
      </p:sp>
      <p:sp>
        <p:nvSpPr>
          <p:cNvPr id="5" name="TextBox 5"/>
          <p:cNvSpPr txBox="1"/>
          <p:nvPr/>
        </p:nvSpPr>
        <p:spPr>
          <a:xfrm>
            <a:off x="7582690" y="6675643"/>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1</a:t>
            </a:r>
          </a:p>
        </p:txBody>
      </p:sp>
      <p:sp>
        <p:nvSpPr>
          <p:cNvPr id="6" name="TextBox 6"/>
          <p:cNvSpPr txBox="1"/>
          <p:nvPr/>
        </p:nvSpPr>
        <p:spPr>
          <a:xfrm>
            <a:off x="14679865" y="3154142"/>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2</a:t>
            </a:r>
          </a:p>
        </p:txBody>
      </p:sp>
      <p:sp>
        <p:nvSpPr>
          <p:cNvPr id="7" name="TextBox 7"/>
          <p:cNvSpPr txBox="1"/>
          <p:nvPr/>
        </p:nvSpPr>
        <p:spPr>
          <a:xfrm>
            <a:off x="14369345" y="3167973"/>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3</a:t>
            </a:r>
          </a:p>
        </p:txBody>
      </p:sp>
      <p:sp>
        <p:nvSpPr>
          <p:cNvPr id="8" name="TextBox 8"/>
          <p:cNvSpPr txBox="1"/>
          <p:nvPr/>
        </p:nvSpPr>
        <p:spPr>
          <a:xfrm>
            <a:off x="14036553" y="3167973"/>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87561" y="2888966"/>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1- General</a:t>
            </a:r>
          </a:p>
        </p:txBody>
      </p:sp>
      <p:sp>
        <p:nvSpPr>
          <p:cNvPr id="3" name="TextBox 3"/>
          <p:cNvSpPr txBox="1"/>
          <p:nvPr/>
        </p:nvSpPr>
        <p:spPr>
          <a:xfrm>
            <a:off x="2387561" y="4370765"/>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2-Documents for the course</a:t>
            </a:r>
          </a:p>
        </p:txBody>
      </p:sp>
      <p:sp>
        <p:nvSpPr>
          <p:cNvPr id="4" name="TextBox 4"/>
          <p:cNvSpPr txBox="1"/>
          <p:nvPr/>
        </p:nvSpPr>
        <p:spPr>
          <a:xfrm>
            <a:off x="2387561" y="6303111"/>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3- Specific notifications</a:t>
            </a:r>
          </a:p>
        </p:txBody>
      </p:sp>
      <p:sp>
        <p:nvSpPr>
          <p:cNvPr id="5" name="TextBox 5"/>
          <p:cNvSpPr txBox="1"/>
          <p:nvPr/>
        </p:nvSpPr>
        <p:spPr>
          <a:xfrm>
            <a:off x="2387561" y="4797866"/>
            <a:ext cx="6979799" cy="1027176"/>
          </a:xfrm>
          <a:prstGeom prst="rect">
            <a:avLst/>
          </a:prstGeom>
        </p:spPr>
        <p:txBody>
          <a:bodyPr lIns="0" tIns="0" rIns="0" bIns="0" rtlCol="0" anchor="t">
            <a:spAutoFit/>
          </a:bodyPr>
          <a:lstStyle/>
          <a:p>
            <a:pPr>
              <a:lnSpc>
                <a:spcPts val="2831"/>
              </a:lnSpc>
            </a:pPr>
            <a:r>
              <a:rPr lang="en-US" sz="1599" dirty="0">
                <a:solidFill>
                  <a:srgbClr val="393A3F"/>
                </a:solidFill>
                <a:latin typeface="Montserrat Classic"/>
              </a:rPr>
              <a:t>Please note that professors are not obliged to use Prado so they have not obligation to upload any support material here. Some lecturers will do it, some won’t. Just check whether your professor does it. </a:t>
            </a:r>
          </a:p>
        </p:txBody>
      </p:sp>
      <p:sp>
        <p:nvSpPr>
          <p:cNvPr id="6" name="Freeform 6"/>
          <p:cNvSpPr/>
          <p:nvPr/>
        </p:nvSpPr>
        <p:spPr>
          <a:xfrm>
            <a:off x="9595631" y="1506229"/>
            <a:ext cx="8178762" cy="8421096"/>
          </a:xfrm>
          <a:custGeom>
            <a:avLst/>
            <a:gdLst/>
            <a:ahLst/>
            <a:cxnLst/>
            <a:rect l="l" t="t" r="r" b="b"/>
            <a:pathLst>
              <a:path w="8178762" h="8421096">
                <a:moveTo>
                  <a:pt x="0" y="0"/>
                </a:moveTo>
                <a:lnTo>
                  <a:pt x="8178762" y="0"/>
                </a:lnTo>
                <a:lnTo>
                  <a:pt x="8178762" y="8421096"/>
                </a:lnTo>
                <a:lnTo>
                  <a:pt x="0" y="8421096"/>
                </a:lnTo>
                <a:lnTo>
                  <a:pt x="0" y="0"/>
                </a:lnTo>
                <a:close/>
              </a:path>
            </a:pathLst>
          </a:custGeom>
          <a:blipFill>
            <a:blip r:embed="rId2"/>
            <a:stretch>
              <a:fillRect l="-64440" t="-14316" r="-69080" b="-13258"/>
            </a:stretch>
          </a:blipFill>
        </p:spPr>
      </p:sp>
      <p:sp>
        <p:nvSpPr>
          <p:cNvPr id="7" name="TextBox 7"/>
          <p:cNvSpPr txBox="1"/>
          <p:nvPr/>
        </p:nvSpPr>
        <p:spPr>
          <a:xfrm>
            <a:off x="2387561" y="3321170"/>
            <a:ext cx="5514785" cy="309059"/>
          </a:xfrm>
          <a:prstGeom prst="rect">
            <a:avLst/>
          </a:prstGeom>
        </p:spPr>
        <p:txBody>
          <a:bodyPr wrap="square" lIns="0" tIns="0" rIns="0" bIns="0" rtlCol="0" anchor="t">
            <a:spAutoFit/>
          </a:bodyPr>
          <a:lstStyle/>
          <a:p>
            <a:pPr>
              <a:lnSpc>
                <a:spcPts val="2751"/>
              </a:lnSpc>
            </a:pPr>
            <a:r>
              <a:rPr lang="en-US" sz="1599" dirty="0">
                <a:solidFill>
                  <a:srgbClr val="393A3F"/>
                </a:solidFill>
                <a:latin typeface="Montserrat Classic"/>
              </a:rPr>
              <a:t>All important information can be found here</a:t>
            </a:r>
          </a:p>
        </p:txBody>
      </p:sp>
      <p:sp>
        <p:nvSpPr>
          <p:cNvPr id="8" name="TextBox 8"/>
          <p:cNvSpPr txBox="1"/>
          <p:nvPr/>
        </p:nvSpPr>
        <p:spPr>
          <a:xfrm>
            <a:off x="2387561" y="6739737"/>
            <a:ext cx="6181614" cy="668132"/>
          </a:xfrm>
          <a:prstGeom prst="rect">
            <a:avLst/>
          </a:prstGeom>
        </p:spPr>
        <p:txBody>
          <a:bodyPr lIns="0" tIns="0" rIns="0" bIns="0" rtlCol="0" anchor="t">
            <a:spAutoFit/>
          </a:bodyPr>
          <a:lstStyle/>
          <a:p>
            <a:pPr>
              <a:lnSpc>
                <a:spcPts val="2751"/>
              </a:lnSpc>
            </a:pPr>
            <a:r>
              <a:rPr lang="en-US" sz="1599" dirty="0">
                <a:solidFill>
                  <a:srgbClr val="393A3F"/>
                </a:solidFill>
                <a:latin typeface="Montserrat Classic"/>
              </a:rPr>
              <a:t>Here you might receive specific notifications for the course. Again, not all professors use this platform</a:t>
            </a:r>
          </a:p>
        </p:txBody>
      </p:sp>
      <p:sp>
        <p:nvSpPr>
          <p:cNvPr id="9" name="TextBox 9"/>
          <p:cNvSpPr txBox="1"/>
          <p:nvPr/>
        </p:nvSpPr>
        <p:spPr>
          <a:xfrm>
            <a:off x="2387561" y="1433000"/>
            <a:ext cx="6181614" cy="556260"/>
          </a:xfrm>
          <a:prstGeom prst="rect">
            <a:avLst/>
          </a:prstGeom>
        </p:spPr>
        <p:txBody>
          <a:bodyPr lIns="0" tIns="0" rIns="0" bIns="0" rtlCol="0" anchor="t">
            <a:spAutoFit/>
          </a:bodyPr>
          <a:lstStyle/>
          <a:p>
            <a:pPr>
              <a:lnSpc>
                <a:spcPts val="4319"/>
              </a:lnSpc>
            </a:pPr>
            <a:r>
              <a:rPr lang="en-US" sz="3999">
                <a:solidFill>
                  <a:srgbClr val="F25044"/>
                </a:solidFill>
                <a:latin typeface="Montserrat Ultra-Bold"/>
              </a:rPr>
              <a:t>5. THE COURSE</a:t>
            </a:r>
          </a:p>
        </p:txBody>
      </p:sp>
      <p:sp>
        <p:nvSpPr>
          <p:cNvPr id="10" name="TextBox 10"/>
          <p:cNvSpPr txBox="1"/>
          <p:nvPr/>
        </p:nvSpPr>
        <p:spPr>
          <a:xfrm>
            <a:off x="2387561" y="7973779"/>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4- Califications</a:t>
            </a:r>
          </a:p>
        </p:txBody>
      </p:sp>
      <p:sp>
        <p:nvSpPr>
          <p:cNvPr id="11" name="TextBox 11"/>
          <p:cNvSpPr txBox="1"/>
          <p:nvPr/>
        </p:nvSpPr>
        <p:spPr>
          <a:xfrm>
            <a:off x="2387561" y="8524705"/>
            <a:ext cx="6979799" cy="621538"/>
          </a:xfrm>
          <a:prstGeom prst="rect">
            <a:avLst/>
          </a:prstGeom>
        </p:spPr>
        <p:txBody>
          <a:bodyPr lIns="0" tIns="0" rIns="0" bIns="0" rtlCol="0" anchor="t">
            <a:spAutoFit/>
          </a:bodyPr>
          <a:lstStyle/>
          <a:p>
            <a:pPr>
              <a:lnSpc>
                <a:spcPts val="2575"/>
              </a:lnSpc>
            </a:pPr>
            <a:r>
              <a:rPr lang="en-US" sz="1599" dirty="0" err="1">
                <a:solidFill>
                  <a:srgbClr val="393A3F"/>
                </a:solidFill>
                <a:latin typeface="Montserrat Classic"/>
              </a:rPr>
              <a:t>Califications</a:t>
            </a:r>
            <a:r>
              <a:rPr lang="en-US" sz="1599" dirty="0">
                <a:solidFill>
                  <a:srgbClr val="393A3F"/>
                </a:solidFill>
                <a:latin typeface="Montserrat Classic"/>
              </a:rPr>
              <a:t> of the course may be found here. Note again that not all teachers will upload them here. </a:t>
            </a:r>
          </a:p>
        </p:txBody>
      </p:sp>
      <p:sp>
        <p:nvSpPr>
          <p:cNvPr id="12" name="TextBox 12"/>
          <p:cNvSpPr txBox="1"/>
          <p:nvPr/>
        </p:nvSpPr>
        <p:spPr>
          <a:xfrm>
            <a:off x="9595631" y="4081646"/>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1</a:t>
            </a:r>
          </a:p>
        </p:txBody>
      </p:sp>
      <p:sp>
        <p:nvSpPr>
          <p:cNvPr id="13" name="TextBox 13"/>
          <p:cNvSpPr txBox="1"/>
          <p:nvPr/>
        </p:nvSpPr>
        <p:spPr>
          <a:xfrm>
            <a:off x="9595631" y="7973779"/>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2</a:t>
            </a:r>
          </a:p>
        </p:txBody>
      </p:sp>
      <p:sp>
        <p:nvSpPr>
          <p:cNvPr id="14" name="TextBox 14"/>
          <p:cNvSpPr txBox="1"/>
          <p:nvPr/>
        </p:nvSpPr>
        <p:spPr>
          <a:xfrm>
            <a:off x="10301198" y="3340220"/>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3</a:t>
            </a:r>
          </a:p>
        </p:txBody>
      </p:sp>
      <p:sp>
        <p:nvSpPr>
          <p:cNvPr id="15" name="TextBox 15"/>
          <p:cNvSpPr txBox="1"/>
          <p:nvPr/>
        </p:nvSpPr>
        <p:spPr>
          <a:xfrm>
            <a:off x="11994484" y="2756378"/>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4</a:t>
            </a:r>
          </a:p>
        </p:txBody>
      </p:sp>
      <p:pic>
        <p:nvPicPr>
          <p:cNvPr id="16" name="Imagen 15">
            <a:extLst>
              <a:ext uri="{FF2B5EF4-FFF2-40B4-BE49-F238E27FC236}">
                <a16:creationId xmlns:a16="http://schemas.microsoft.com/office/drawing/2014/main" id="{24C84BED-FC28-4024-A41D-377A602A73DA}"/>
              </a:ext>
            </a:extLst>
          </p:cNvPr>
          <p:cNvPicPr>
            <a:picLocks noChangeAspect="1"/>
          </p:cNvPicPr>
          <p:nvPr/>
        </p:nvPicPr>
        <p:blipFill>
          <a:blip r:embed="rId3"/>
          <a:stretch>
            <a:fillRect/>
          </a:stretch>
        </p:blipFill>
        <p:spPr>
          <a:xfrm>
            <a:off x="2242987" y="2630354"/>
            <a:ext cx="2086266" cy="781159"/>
          </a:xfrm>
          <a:prstGeom prst="rect">
            <a:avLst/>
          </a:prstGeom>
        </p:spPr>
      </p:pic>
      <p:pic>
        <p:nvPicPr>
          <p:cNvPr id="17" name="Imagen 16">
            <a:extLst>
              <a:ext uri="{FF2B5EF4-FFF2-40B4-BE49-F238E27FC236}">
                <a16:creationId xmlns:a16="http://schemas.microsoft.com/office/drawing/2014/main" id="{DE225809-B457-4516-9C30-9B11B63E0DC9}"/>
              </a:ext>
            </a:extLst>
          </p:cNvPr>
          <p:cNvPicPr>
            <a:picLocks noChangeAspect="1"/>
          </p:cNvPicPr>
          <p:nvPr/>
        </p:nvPicPr>
        <p:blipFill>
          <a:blip r:embed="rId4"/>
          <a:stretch>
            <a:fillRect/>
          </a:stretch>
        </p:blipFill>
        <p:spPr>
          <a:xfrm>
            <a:off x="2242987" y="4127371"/>
            <a:ext cx="4715533" cy="724001"/>
          </a:xfrm>
          <a:prstGeom prst="rect">
            <a:avLst/>
          </a:prstGeom>
        </p:spPr>
      </p:pic>
      <p:pic>
        <p:nvPicPr>
          <p:cNvPr id="18" name="Imagen 17">
            <a:extLst>
              <a:ext uri="{FF2B5EF4-FFF2-40B4-BE49-F238E27FC236}">
                <a16:creationId xmlns:a16="http://schemas.microsoft.com/office/drawing/2014/main" id="{A015B42E-9D58-408F-B46B-9B73A0BE24AC}"/>
              </a:ext>
            </a:extLst>
          </p:cNvPr>
          <p:cNvPicPr>
            <a:picLocks noChangeAspect="1"/>
          </p:cNvPicPr>
          <p:nvPr/>
        </p:nvPicPr>
        <p:blipFill>
          <a:blip r:embed="rId5"/>
          <a:stretch>
            <a:fillRect/>
          </a:stretch>
        </p:blipFill>
        <p:spPr>
          <a:xfrm>
            <a:off x="2180858" y="6067308"/>
            <a:ext cx="4115374" cy="743054"/>
          </a:xfrm>
          <a:prstGeom prst="rect">
            <a:avLst/>
          </a:prstGeom>
        </p:spPr>
      </p:pic>
      <p:pic>
        <p:nvPicPr>
          <p:cNvPr id="19" name="Imagen 18">
            <a:extLst>
              <a:ext uri="{FF2B5EF4-FFF2-40B4-BE49-F238E27FC236}">
                <a16:creationId xmlns:a16="http://schemas.microsoft.com/office/drawing/2014/main" id="{194FC3FD-82EC-4CB6-B505-DBD59E7811DC}"/>
              </a:ext>
            </a:extLst>
          </p:cNvPr>
          <p:cNvPicPr>
            <a:picLocks noChangeAspect="1"/>
          </p:cNvPicPr>
          <p:nvPr/>
        </p:nvPicPr>
        <p:blipFill>
          <a:blip r:embed="rId6"/>
          <a:stretch>
            <a:fillRect/>
          </a:stretch>
        </p:blipFill>
        <p:spPr>
          <a:xfrm>
            <a:off x="2242987" y="7639821"/>
            <a:ext cx="2867425" cy="857370"/>
          </a:xfrm>
          <a:prstGeom prst="rect">
            <a:avLst/>
          </a:prstGeom>
        </p:spPr>
      </p:pic>
      <p:pic>
        <p:nvPicPr>
          <p:cNvPr id="20" name="Imagen 19">
            <a:extLst>
              <a:ext uri="{FF2B5EF4-FFF2-40B4-BE49-F238E27FC236}">
                <a16:creationId xmlns:a16="http://schemas.microsoft.com/office/drawing/2014/main" id="{FF22D259-38BF-464A-9154-180E4620C9CC}"/>
              </a:ext>
            </a:extLst>
          </p:cNvPr>
          <p:cNvPicPr>
            <a:picLocks noChangeAspect="1"/>
          </p:cNvPicPr>
          <p:nvPr/>
        </p:nvPicPr>
        <p:blipFill>
          <a:blip r:embed="rId7"/>
          <a:stretch>
            <a:fillRect/>
          </a:stretch>
        </p:blipFill>
        <p:spPr>
          <a:xfrm>
            <a:off x="9918996" y="8035106"/>
            <a:ext cx="647790" cy="809738"/>
          </a:xfrm>
          <a:prstGeom prst="rect">
            <a:avLst/>
          </a:prstGeom>
        </p:spPr>
      </p:pic>
      <p:pic>
        <p:nvPicPr>
          <p:cNvPr id="21" name="Imagen 20">
            <a:extLst>
              <a:ext uri="{FF2B5EF4-FFF2-40B4-BE49-F238E27FC236}">
                <a16:creationId xmlns:a16="http://schemas.microsoft.com/office/drawing/2014/main" id="{6BCB4A87-5763-4D7A-B8C9-78712F023B30}"/>
              </a:ext>
            </a:extLst>
          </p:cNvPr>
          <p:cNvPicPr>
            <a:picLocks noChangeAspect="1"/>
          </p:cNvPicPr>
          <p:nvPr/>
        </p:nvPicPr>
        <p:blipFill>
          <a:blip r:embed="rId8"/>
          <a:stretch>
            <a:fillRect/>
          </a:stretch>
        </p:blipFill>
        <p:spPr>
          <a:xfrm>
            <a:off x="9934434" y="5095243"/>
            <a:ext cx="733527" cy="885949"/>
          </a:xfrm>
          <a:prstGeom prst="rect">
            <a:avLst/>
          </a:prstGeom>
        </p:spPr>
      </p:pic>
      <p:pic>
        <p:nvPicPr>
          <p:cNvPr id="22" name="Imagen 21">
            <a:extLst>
              <a:ext uri="{FF2B5EF4-FFF2-40B4-BE49-F238E27FC236}">
                <a16:creationId xmlns:a16="http://schemas.microsoft.com/office/drawing/2014/main" id="{40C8D9AF-39A6-488A-9297-747C629B99EB}"/>
              </a:ext>
            </a:extLst>
          </p:cNvPr>
          <p:cNvPicPr>
            <a:picLocks noChangeAspect="1"/>
          </p:cNvPicPr>
          <p:nvPr/>
        </p:nvPicPr>
        <p:blipFill>
          <a:blip r:embed="rId9"/>
          <a:stretch>
            <a:fillRect/>
          </a:stretch>
        </p:blipFill>
        <p:spPr>
          <a:xfrm>
            <a:off x="10020171" y="3253939"/>
            <a:ext cx="647790" cy="752580"/>
          </a:xfrm>
          <a:prstGeom prst="rect">
            <a:avLst/>
          </a:prstGeom>
        </p:spPr>
      </p:pic>
      <p:pic>
        <p:nvPicPr>
          <p:cNvPr id="23" name="Imagen 22">
            <a:extLst>
              <a:ext uri="{FF2B5EF4-FFF2-40B4-BE49-F238E27FC236}">
                <a16:creationId xmlns:a16="http://schemas.microsoft.com/office/drawing/2014/main" id="{68B48717-13B1-4784-984E-98553234FB6C}"/>
              </a:ext>
            </a:extLst>
          </p:cNvPr>
          <p:cNvPicPr>
            <a:picLocks noChangeAspect="1"/>
          </p:cNvPicPr>
          <p:nvPr/>
        </p:nvPicPr>
        <p:blipFill>
          <a:blip r:embed="rId10"/>
          <a:stretch>
            <a:fillRect/>
          </a:stretch>
        </p:blipFill>
        <p:spPr>
          <a:xfrm>
            <a:off x="11811161" y="2754813"/>
            <a:ext cx="685896" cy="590632"/>
          </a:xfrm>
          <a:prstGeom prst="rect">
            <a:avLst/>
          </a:prstGeom>
        </p:spPr>
      </p:pic>
      <p:pic>
        <p:nvPicPr>
          <p:cNvPr id="24" name="Imagen 23">
            <a:extLst>
              <a:ext uri="{FF2B5EF4-FFF2-40B4-BE49-F238E27FC236}">
                <a16:creationId xmlns:a16="http://schemas.microsoft.com/office/drawing/2014/main" id="{0A599AD5-3195-4704-897C-EC15605BEDCD}"/>
              </a:ext>
            </a:extLst>
          </p:cNvPr>
          <p:cNvPicPr>
            <a:picLocks noChangeAspect="1"/>
          </p:cNvPicPr>
          <p:nvPr/>
        </p:nvPicPr>
        <p:blipFill>
          <a:blip r:embed="rId11"/>
          <a:stretch>
            <a:fillRect/>
          </a:stretch>
        </p:blipFill>
        <p:spPr>
          <a:xfrm>
            <a:off x="2089548" y="2323218"/>
            <a:ext cx="7506082" cy="72230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87561" y="2888966"/>
            <a:ext cx="5779910" cy="10081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Most teacher will ask you to send your works via Prado. They will open a delivery where you will have to submit it </a:t>
            </a:r>
          </a:p>
        </p:txBody>
      </p:sp>
      <p:sp>
        <p:nvSpPr>
          <p:cNvPr id="3" name="TextBox 3"/>
          <p:cNvSpPr txBox="1"/>
          <p:nvPr/>
        </p:nvSpPr>
        <p:spPr>
          <a:xfrm>
            <a:off x="2387561" y="4370765"/>
            <a:ext cx="5779910" cy="6652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2-Where to deliver</a:t>
            </a:r>
          </a:p>
          <a:p>
            <a:pPr>
              <a:lnSpc>
                <a:spcPts val="2772"/>
              </a:lnSpc>
            </a:pPr>
            <a:r>
              <a:rPr lang="en-US" sz="1800">
                <a:solidFill>
                  <a:srgbClr val="FFFFFF"/>
                </a:solidFill>
                <a:latin typeface="Montserrat Ultra-Bold"/>
              </a:rPr>
              <a:t>(always in pink)</a:t>
            </a:r>
          </a:p>
        </p:txBody>
      </p:sp>
      <p:sp>
        <p:nvSpPr>
          <p:cNvPr id="4" name="Freeform 4"/>
          <p:cNvSpPr/>
          <p:nvPr/>
        </p:nvSpPr>
        <p:spPr>
          <a:xfrm>
            <a:off x="9595631" y="1506229"/>
            <a:ext cx="8178762" cy="8421096"/>
          </a:xfrm>
          <a:custGeom>
            <a:avLst/>
            <a:gdLst/>
            <a:ahLst/>
            <a:cxnLst/>
            <a:rect l="l" t="t" r="r" b="b"/>
            <a:pathLst>
              <a:path w="8178762" h="8421096">
                <a:moveTo>
                  <a:pt x="0" y="0"/>
                </a:moveTo>
                <a:lnTo>
                  <a:pt x="8178762" y="0"/>
                </a:lnTo>
                <a:lnTo>
                  <a:pt x="8178762" y="8421096"/>
                </a:lnTo>
                <a:lnTo>
                  <a:pt x="0" y="8421096"/>
                </a:lnTo>
                <a:lnTo>
                  <a:pt x="0" y="0"/>
                </a:lnTo>
                <a:close/>
              </a:path>
            </a:pathLst>
          </a:custGeom>
          <a:blipFill>
            <a:blip r:embed="rId2"/>
            <a:stretch>
              <a:fillRect l="-64440" t="-14316" r="-69080" b="-13258"/>
            </a:stretch>
          </a:blipFill>
        </p:spPr>
      </p:sp>
      <p:sp>
        <p:nvSpPr>
          <p:cNvPr id="5" name="TextBox 5"/>
          <p:cNvSpPr txBox="1"/>
          <p:nvPr/>
        </p:nvSpPr>
        <p:spPr>
          <a:xfrm>
            <a:off x="2387561" y="1433000"/>
            <a:ext cx="6181614" cy="1099185"/>
          </a:xfrm>
          <a:prstGeom prst="rect">
            <a:avLst/>
          </a:prstGeom>
        </p:spPr>
        <p:txBody>
          <a:bodyPr lIns="0" tIns="0" rIns="0" bIns="0" rtlCol="0" anchor="t">
            <a:spAutoFit/>
          </a:bodyPr>
          <a:lstStyle/>
          <a:p>
            <a:pPr>
              <a:lnSpc>
                <a:spcPts val="4319"/>
              </a:lnSpc>
            </a:pPr>
            <a:r>
              <a:rPr lang="en-US" sz="3999" dirty="0">
                <a:solidFill>
                  <a:srgbClr val="F25044"/>
                </a:solidFill>
                <a:latin typeface="Montserrat Ultra-Bold"/>
              </a:rPr>
              <a:t>6. HOW TO SUBMIT A DOCUMENT IN PRADO</a:t>
            </a:r>
          </a:p>
        </p:txBody>
      </p:sp>
      <p:sp>
        <p:nvSpPr>
          <p:cNvPr id="6" name="TextBox 6"/>
          <p:cNvSpPr txBox="1"/>
          <p:nvPr/>
        </p:nvSpPr>
        <p:spPr>
          <a:xfrm>
            <a:off x="13019707" y="7210177"/>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2</a:t>
            </a:r>
          </a:p>
        </p:txBody>
      </p:sp>
      <p:sp>
        <p:nvSpPr>
          <p:cNvPr id="7" name="Freeform 7"/>
          <p:cNvSpPr/>
          <p:nvPr/>
        </p:nvSpPr>
        <p:spPr>
          <a:xfrm rot="1140457">
            <a:off x="8070915" y="6400400"/>
            <a:ext cx="2476707" cy="749204"/>
          </a:xfrm>
          <a:custGeom>
            <a:avLst/>
            <a:gdLst/>
            <a:ahLst/>
            <a:cxnLst/>
            <a:rect l="l" t="t" r="r" b="b"/>
            <a:pathLst>
              <a:path w="2476707" h="749204">
                <a:moveTo>
                  <a:pt x="0" y="0"/>
                </a:moveTo>
                <a:lnTo>
                  <a:pt x="2476707" y="0"/>
                </a:lnTo>
                <a:lnTo>
                  <a:pt x="2476707" y="749203"/>
                </a:lnTo>
                <a:lnTo>
                  <a:pt x="0" y="7492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5990499" y="6178426"/>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Bold"/>
              </a:rPr>
              <a:t>Let’s click here</a:t>
            </a:r>
          </a:p>
        </p:txBody>
      </p:sp>
      <p:pic>
        <p:nvPicPr>
          <p:cNvPr id="9" name="Imagen 8">
            <a:extLst>
              <a:ext uri="{FF2B5EF4-FFF2-40B4-BE49-F238E27FC236}">
                <a16:creationId xmlns:a16="http://schemas.microsoft.com/office/drawing/2014/main" id="{2E94A4A3-BBC1-4BA2-8437-3B1A0A122F60}"/>
              </a:ext>
            </a:extLst>
          </p:cNvPr>
          <p:cNvPicPr>
            <a:picLocks noChangeAspect="1"/>
          </p:cNvPicPr>
          <p:nvPr/>
        </p:nvPicPr>
        <p:blipFill>
          <a:blip r:embed="rId5"/>
          <a:stretch>
            <a:fillRect/>
          </a:stretch>
        </p:blipFill>
        <p:spPr>
          <a:xfrm>
            <a:off x="2085716" y="2702849"/>
            <a:ext cx="6087325" cy="4001058"/>
          </a:xfrm>
          <a:prstGeom prst="rect">
            <a:avLst/>
          </a:prstGeom>
        </p:spPr>
      </p:pic>
      <p:pic>
        <p:nvPicPr>
          <p:cNvPr id="10" name="Imagen 9">
            <a:extLst>
              <a:ext uri="{FF2B5EF4-FFF2-40B4-BE49-F238E27FC236}">
                <a16:creationId xmlns:a16="http://schemas.microsoft.com/office/drawing/2014/main" id="{F304F2ED-D19C-44FC-A402-8ED57933C950}"/>
              </a:ext>
            </a:extLst>
          </p:cNvPr>
          <p:cNvPicPr>
            <a:picLocks noChangeAspect="1"/>
          </p:cNvPicPr>
          <p:nvPr/>
        </p:nvPicPr>
        <p:blipFill>
          <a:blip r:embed="rId6"/>
          <a:stretch>
            <a:fillRect/>
          </a:stretch>
        </p:blipFill>
        <p:spPr>
          <a:xfrm>
            <a:off x="2085716" y="2751853"/>
            <a:ext cx="6354062" cy="29817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12082" y="1578354"/>
            <a:ext cx="8262312" cy="7679946"/>
          </a:xfrm>
          <a:custGeom>
            <a:avLst/>
            <a:gdLst/>
            <a:ahLst/>
            <a:cxnLst/>
            <a:rect l="l" t="t" r="r" b="b"/>
            <a:pathLst>
              <a:path w="8262312" h="7679946">
                <a:moveTo>
                  <a:pt x="0" y="0"/>
                </a:moveTo>
                <a:lnTo>
                  <a:pt x="8262311" y="0"/>
                </a:lnTo>
                <a:lnTo>
                  <a:pt x="8262311" y="7679946"/>
                </a:lnTo>
                <a:lnTo>
                  <a:pt x="0" y="7679946"/>
                </a:lnTo>
                <a:lnTo>
                  <a:pt x="0" y="0"/>
                </a:lnTo>
                <a:close/>
              </a:path>
            </a:pathLst>
          </a:custGeom>
          <a:blipFill>
            <a:blip r:embed="rId2"/>
            <a:stretch>
              <a:fillRect l="-84198" t="-18308" r="-93557" b="-49776"/>
            </a:stretch>
          </a:blipFill>
        </p:spPr>
      </p:sp>
      <p:sp>
        <p:nvSpPr>
          <p:cNvPr id="3" name="TextBox 3"/>
          <p:cNvSpPr txBox="1"/>
          <p:nvPr/>
        </p:nvSpPr>
        <p:spPr>
          <a:xfrm>
            <a:off x="2387561" y="2888966"/>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1-Upload your document</a:t>
            </a:r>
          </a:p>
        </p:txBody>
      </p:sp>
      <p:sp>
        <p:nvSpPr>
          <p:cNvPr id="4" name="TextBox 4"/>
          <p:cNvSpPr txBox="1"/>
          <p:nvPr/>
        </p:nvSpPr>
        <p:spPr>
          <a:xfrm>
            <a:off x="2387561" y="4370765"/>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2-Your mark</a:t>
            </a:r>
          </a:p>
        </p:txBody>
      </p:sp>
      <p:sp>
        <p:nvSpPr>
          <p:cNvPr id="5" name="TextBox 5"/>
          <p:cNvSpPr txBox="1"/>
          <p:nvPr/>
        </p:nvSpPr>
        <p:spPr>
          <a:xfrm>
            <a:off x="2387561" y="6303111"/>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3- Some notes about your work</a:t>
            </a:r>
          </a:p>
        </p:txBody>
      </p:sp>
      <p:sp>
        <p:nvSpPr>
          <p:cNvPr id="6" name="TextBox 6"/>
          <p:cNvSpPr txBox="1"/>
          <p:nvPr/>
        </p:nvSpPr>
        <p:spPr>
          <a:xfrm>
            <a:off x="2387560" y="4990191"/>
            <a:ext cx="6979799" cy="668132"/>
          </a:xfrm>
          <a:prstGeom prst="rect">
            <a:avLst/>
          </a:prstGeom>
        </p:spPr>
        <p:txBody>
          <a:bodyPr lIns="0" tIns="0" rIns="0" bIns="0" rtlCol="0" anchor="t">
            <a:spAutoFit/>
          </a:bodyPr>
          <a:lstStyle/>
          <a:p>
            <a:pPr>
              <a:lnSpc>
                <a:spcPts val="2831"/>
              </a:lnSpc>
            </a:pPr>
            <a:r>
              <a:rPr lang="en-US" sz="1599" dirty="0">
                <a:solidFill>
                  <a:srgbClr val="393A3F"/>
                </a:solidFill>
                <a:latin typeface="Montserrat Classic"/>
              </a:rPr>
              <a:t>Remember professors are not obliged to use Prado so they have not obligation to upload any support material here. </a:t>
            </a:r>
          </a:p>
        </p:txBody>
      </p:sp>
      <p:sp>
        <p:nvSpPr>
          <p:cNvPr id="7" name="TextBox 7"/>
          <p:cNvSpPr txBox="1"/>
          <p:nvPr/>
        </p:nvSpPr>
        <p:spPr>
          <a:xfrm>
            <a:off x="2387561" y="3321170"/>
            <a:ext cx="5468630" cy="1027204"/>
          </a:xfrm>
          <a:prstGeom prst="rect">
            <a:avLst/>
          </a:prstGeom>
        </p:spPr>
        <p:txBody>
          <a:bodyPr lIns="0" tIns="0" rIns="0" bIns="0" rtlCol="0" anchor="t">
            <a:spAutoFit/>
          </a:bodyPr>
          <a:lstStyle/>
          <a:p>
            <a:pPr>
              <a:lnSpc>
                <a:spcPts val="2751"/>
              </a:lnSpc>
            </a:pPr>
            <a:r>
              <a:rPr lang="en-US" sz="1599" dirty="0">
                <a:solidFill>
                  <a:srgbClr val="393A3F"/>
                </a:solidFill>
                <a:latin typeface="Montserrat Classic"/>
              </a:rPr>
              <a:t>Click “</a:t>
            </a:r>
            <a:r>
              <a:rPr lang="en-US" sz="1599" dirty="0" err="1">
                <a:solidFill>
                  <a:srgbClr val="393A3F"/>
                </a:solidFill>
                <a:latin typeface="Montserrat Classic"/>
              </a:rPr>
              <a:t>Agregar</a:t>
            </a:r>
            <a:r>
              <a:rPr lang="en-US" sz="1599" dirty="0">
                <a:solidFill>
                  <a:srgbClr val="393A3F"/>
                </a:solidFill>
                <a:latin typeface="Montserrat Classic"/>
              </a:rPr>
              <a:t> </a:t>
            </a:r>
            <a:r>
              <a:rPr lang="en-US" sz="1599" dirty="0" err="1">
                <a:solidFill>
                  <a:srgbClr val="393A3F"/>
                </a:solidFill>
                <a:latin typeface="Montserrat Classic"/>
              </a:rPr>
              <a:t>Entrega</a:t>
            </a:r>
            <a:r>
              <a:rPr lang="en-US" sz="1599" dirty="0">
                <a:solidFill>
                  <a:srgbClr val="393A3F"/>
                </a:solidFill>
                <a:latin typeface="Montserrat Classic"/>
              </a:rPr>
              <a:t>” and upload your file.  </a:t>
            </a:r>
          </a:p>
          <a:p>
            <a:pPr>
              <a:lnSpc>
                <a:spcPts val="2751"/>
              </a:lnSpc>
            </a:pPr>
            <a:r>
              <a:rPr lang="en-US" sz="1599" dirty="0">
                <a:solidFill>
                  <a:srgbClr val="393A3F"/>
                </a:solidFill>
                <a:latin typeface="Montserrat Classic"/>
              </a:rPr>
              <a:t>Later your professor would correct it and, once he/she does it:</a:t>
            </a:r>
          </a:p>
        </p:txBody>
      </p:sp>
      <p:sp>
        <p:nvSpPr>
          <p:cNvPr id="8" name="TextBox 8"/>
          <p:cNvSpPr txBox="1"/>
          <p:nvPr/>
        </p:nvSpPr>
        <p:spPr>
          <a:xfrm>
            <a:off x="2387560" y="6471990"/>
            <a:ext cx="6181614" cy="668132"/>
          </a:xfrm>
          <a:prstGeom prst="rect">
            <a:avLst/>
          </a:prstGeom>
        </p:spPr>
        <p:txBody>
          <a:bodyPr lIns="0" tIns="0" rIns="0" bIns="0" rtlCol="0" anchor="t">
            <a:spAutoFit/>
          </a:bodyPr>
          <a:lstStyle/>
          <a:p>
            <a:pPr>
              <a:lnSpc>
                <a:spcPts val="2751"/>
              </a:lnSpc>
            </a:pPr>
            <a:r>
              <a:rPr lang="en-US" sz="1599" dirty="0">
                <a:solidFill>
                  <a:srgbClr val="393A3F"/>
                </a:solidFill>
                <a:latin typeface="Montserrat Classic"/>
              </a:rPr>
              <a:t>Here you might receive specific notifications for the course. Again, not all lecturers use Prado</a:t>
            </a:r>
          </a:p>
        </p:txBody>
      </p:sp>
      <p:sp>
        <p:nvSpPr>
          <p:cNvPr id="9" name="TextBox 9"/>
          <p:cNvSpPr txBox="1"/>
          <p:nvPr/>
        </p:nvSpPr>
        <p:spPr>
          <a:xfrm>
            <a:off x="2387560" y="1092982"/>
            <a:ext cx="6181614" cy="1654299"/>
          </a:xfrm>
          <a:prstGeom prst="rect">
            <a:avLst/>
          </a:prstGeom>
        </p:spPr>
        <p:txBody>
          <a:bodyPr lIns="0" tIns="0" rIns="0" bIns="0" rtlCol="0" anchor="t">
            <a:spAutoFit/>
          </a:bodyPr>
          <a:lstStyle/>
          <a:p>
            <a:pPr>
              <a:lnSpc>
                <a:spcPts val="4319"/>
              </a:lnSpc>
            </a:pPr>
            <a:r>
              <a:rPr lang="en-US" sz="3999" dirty="0">
                <a:solidFill>
                  <a:srgbClr val="F25044"/>
                </a:solidFill>
                <a:latin typeface="Montserrat Ultra-Bold"/>
              </a:rPr>
              <a:t>7. UPLOADING AN ASSIGNMENT/ESSAY/WORK</a:t>
            </a:r>
          </a:p>
        </p:txBody>
      </p:sp>
      <p:sp>
        <p:nvSpPr>
          <p:cNvPr id="10" name="TextBox 10"/>
          <p:cNvSpPr txBox="1"/>
          <p:nvPr/>
        </p:nvSpPr>
        <p:spPr>
          <a:xfrm>
            <a:off x="2367507" y="7513643"/>
            <a:ext cx="6979799" cy="1623521"/>
          </a:xfrm>
          <a:prstGeom prst="rect">
            <a:avLst/>
          </a:prstGeom>
        </p:spPr>
        <p:txBody>
          <a:bodyPr lIns="0" tIns="0" rIns="0" bIns="0" rtlCol="0" anchor="t">
            <a:spAutoFit/>
          </a:bodyPr>
          <a:lstStyle/>
          <a:p>
            <a:pPr>
              <a:lnSpc>
                <a:spcPts val="2575"/>
              </a:lnSpc>
            </a:pPr>
            <a:r>
              <a:rPr lang="en-US" sz="1599" dirty="0">
                <a:solidFill>
                  <a:srgbClr val="393A3F"/>
                </a:solidFill>
                <a:latin typeface="Montserrat Classic"/>
              </a:rPr>
              <a:t>Please bear in mind two things:</a:t>
            </a:r>
          </a:p>
          <a:p>
            <a:pPr marL="345439" lvl="1" indent="-172720">
              <a:lnSpc>
                <a:spcPts val="2575"/>
              </a:lnSpc>
              <a:buFont typeface="Arial"/>
              <a:buChar char="•"/>
            </a:pPr>
            <a:r>
              <a:rPr lang="en-US" sz="1599" dirty="0">
                <a:solidFill>
                  <a:srgbClr val="393A3F"/>
                </a:solidFill>
                <a:latin typeface="Montserrat Classic"/>
              </a:rPr>
              <a:t>There’s a deadline that you must respect. Once deadline is over  you won’t be able to submit your work/essay</a:t>
            </a:r>
          </a:p>
          <a:p>
            <a:pPr marL="345439" lvl="1" indent="-172720">
              <a:lnSpc>
                <a:spcPts val="2575"/>
              </a:lnSpc>
              <a:buFont typeface="Arial"/>
              <a:buChar char="•"/>
            </a:pPr>
            <a:r>
              <a:rPr lang="en-US" sz="1599" dirty="0">
                <a:solidFill>
                  <a:srgbClr val="393A3F"/>
                </a:solidFill>
                <a:latin typeface="Montserrat Classic"/>
              </a:rPr>
              <a:t>Not all professors would correct your work here. Some might just hand the mark via email on a pdf</a:t>
            </a:r>
          </a:p>
        </p:txBody>
      </p:sp>
      <p:sp>
        <p:nvSpPr>
          <p:cNvPr id="11" name="Freeform 11"/>
          <p:cNvSpPr/>
          <p:nvPr/>
        </p:nvSpPr>
        <p:spPr>
          <a:xfrm>
            <a:off x="13532191" y="7278504"/>
            <a:ext cx="2548918" cy="235139"/>
          </a:xfrm>
          <a:custGeom>
            <a:avLst/>
            <a:gdLst/>
            <a:ahLst/>
            <a:cxnLst/>
            <a:rect l="l" t="t" r="r" b="b"/>
            <a:pathLst>
              <a:path w="2548918" h="235139">
                <a:moveTo>
                  <a:pt x="0" y="0"/>
                </a:moveTo>
                <a:lnTo>
                  <a:pt x="2548917" y="0"/>
                </a:lnTo>
                <a:lnTo>
                  <a:pt x="2548917" y="235139"/>
                </a:lnTo>
                <a:lnTo>
                  <a:pt x="0" y="235139"/>
                </a:lnTo>
                <a:lnTo>
                  <a:pt x="0" y="0"/>
                </a:lnTo>
                <a:close/>
              </a:path>
            </a:pathLst>
          </a:custGeom>
          <a:blipFill>
            <a:blip r:embed="rId3"/>
            <a:stretch>
              <a:fillRect l="-48319" t="-714532" r="-48319" b="-123360"/>
            </a:stretch>
          </a:blipFill>
        </p:spPr>
      </p:sp>
      <p:sp>
        <p:nvSpPr>
          <p:cNvPr id="12" name="TextBox 12"/>
          <p:cNvSpPr txBox="1"/>
          <p:nvPr/>
        </p:nvSpPr>
        <p:spPr>
          <a:xfrm>
            <a:off x="9595631" y="3605396"/>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1</a:t>
            </a:r>
          </a:p>
        </p:txBody>
      </p:sp>
      <p:sp>
        <p:nvSpPr>
          <p:cNvPr id="13" name="TextBox 13"/>
          <p:cNvSpPr txBox="1"/>
          <p:nvPr/>
        </p:nvSpPr>
        <p:spPr>
          <a:xfrm>
            <a:off x="9595631" y="7088766"/>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2</a:t>
            </a:r>
          </a:p>
        </p:txBody>
      </p:sp>
      <p:sp>
        <p:nvSpPr>
          <p:cNvPr id="14" name="TextBox 14"/>
          <p:cNvSpPr txBox="1"/>
          <p:nvPr/>
        </p:nvSpPr>
        <p:spPr>
          <a:xfrm>
            <a:off x="9512082" y="8274548"/>
            <a:ext cx="5779910" cy="322326"/>
          </a:xfrm>
          <a:prstGeom prst="rect">
            <a:avLst/>
          </a:prstGeom>
        </p:spPr>
        <p:txBody>
          <a:bodyPr lIns="0" tIns="0" rIns="0" bIns="0" rtlCol="0" anchor="t">
            <a:spAutoFit/>
          </a:bodyPr>
          <a:lstStyle/>
          <a:p>
            <a:pPr>
              <a:lnSpc>
                <a:spcPts val="2772"/>
              </a:lnSpc>
            </a:pPr>
            <a:r>
              <a:rPr lang="en-US" sz="1800">
                <a:solidFill>
                  <a:srgbClr val="FFFFFF"/>
                </a:solidFill>
                <a:latin typeface="Montserrat Ultra-Bold"/>
              </a:rPr>
              <a:t>3</a:t>
            </a:r>
          </a:p>
        </p:txBody>
      </p:sp>
      <p:sp>
        <p:nvSpPr>
          <p:cNvPr id="15" name="Freeform 15"/>
          <p:cNvSpPr/>
          <p:nvPr/>
        </p:nvSpPr>
        <p:spPr>
          <a:xfrm>
            <a:off x="14348654" y="8030929"/>
            <a:ext cx="2548918" cy="235139"/>
          </a:xfrm>
          <a:custGeom>
            <a:avLst/>
            <a:gdLst/>
            <a:ahLst/>
            <a:cxnLst/>
            <a:rect l="l" t="t" r="r" b="b"/>
            <a:pathLst>
              <a:path w="2548918" h="235139">
                <a:moveTo>
                  <a:pt x="0" y="0"/>
                </a:moveTo>
                <a:lnTo>
                  <a:pt x="2548917" y="0"/>
                </a:lnTo>
                <a:lnTo>
                  <a:pt x="2548917" y="235139"/>
                </a:lnTo>
                <a:lnTo>
                  <a:pt x="0" y="235139"/>
                </a:lnTo>
                <a:lnTo>
                  <a:pt x="0" y="0"/>
                </a:lnTo>
                <a:close/>
              </a:path>
            </a:pathLst>
          </a:custGeom>
          <a:blipFill>
            <a:blip r:embed="rId3"/>
            <a:stretch>
              <a:fillRect l="-48319" t="-714532" r="-48319" b="-123360"/>
            </a:stretch>
          </a:blipFill>
        </p:spPr>
      </p:sp>
      <p:sp>
        <p:nvSpPr>
          <p:cNvPr id="16" name="Freeform 16"/>
          <p:cNvSpPr/>
          <p:nvPr/>
        </p:nvSpPr>
        <p:spPr>
          <a:xfrm>
            <a:off x="13788350" y="8464286"/>
            <a:ext cx="2548918" cy="235139"/>
          </a:xfrm>
          <a:custGeom>
            <a:avLst/>
            <a:gdLst/>
            <a:ahLst/>
            <a:cxnLst/>
            <a:rect l="l" t="t" r="r" b="b"/>
            <a:pathLst>
              <a:path w="2548918" h="235139">
                <a:moveTo>
                  <a:pt x="0" y="0"/>
                </a:moveTo>
                <a:lnTo>
                  <a:pt x="2548918" y="0"/>
                </a:lnTo>
                <a:lnTo>
                  <a:pt x="2548918" y="235139"/>
                </a:lnTo>
                <a:lnTo>
                  <a:pt x="0" y="235139"/>
                </a:lnTo>
                <a:lnTo>
                  <a:pt x="0" y="0"/>
                </a:lnTo>
                <a:close/>
              </a:path>
            </a:pathLst>
          </a:custGeom>
          <a:blipFill>
            <a:blip r:embed="rId3"/>
            <a:stretch>
              <a:fillRect l="-48319" t="-714532" r="-48319" b="-123360"/>
            </a:stretch>
          </a:blipFill>
        </p:spPr>
      </p:sp>
      <p:pic>
        <p:nvPicPr>
          <p:cNvPr id="17" name="Imagen 16">
            <a:extLst>
              <a:ext uri="{FF2B5EF4-FFF2-40B4-BE49-F238E27FC236}">
                <a16:creationId xmlns:a16="http://schemas.microsoft.com/office/drawing/2014/main" id="{46F60121-CDC8-42E2-B69E-1000BEBD796F}"/>
              </a:ext>
            </a:extLst>
          </p:cNvPr>
          <p:cNvPicPr>
            <a:picLocks noChangeAspect="1"/>
          </p:cNvPicPr>
          <p:nvPr/>
        </p:nvPicPr>
        <p:blipFill>
          <a:blip r:embed="rId4"/>
          <a:stretch>
            <a:fillRect/>
          </a:stretch>
        </p:blipFill>
        <p:spPr>
          <a:xfrm>
            <a:off x="2190770" y="2777108"/>
            <a:ext cx="3686689" cy="590632"/>
          </a:xfrm>
          <a:prstGeom prst="rect">
            <a:avLst/>
          </a:prstGeom>
        </p:spPr>
      </p:pic>
      <p:pic>
        <p:nvPicPr>
          <p:cNvPr id="18" name="Imagen 17">
            <a:extLst>
              <a:ext uri="{FF2B5EF4-FFF2-40B4-BE49-F238E27FC236}">
                <a16:creationId xmlns:a16="http://schemas.microsoft.com/office/drawing/2014/main" id="{3C81F0BA-8967-4A68-9A1D-E76D33123650}"/>
              </a:ext>
            </a:extLst>
          </p:cNvPr>
          <p:cNvPicPr>
            <a:picLocks noChangeAspect="1"/>
          </p:cNvPicPr>
          <p:nvPr/>
        </p:nvPicPr>
        <p:blipFill>
          <a:blip r:embed="rId5"/>
          <a:stretch>
            <a:fillRect/>
          </a:stretch>
        </p:blipFill>
        <p:spPr>
          <a:xfrm>
            <a:off x="2293813" y="4521533"/>
            <a:ext cx="1886213" cy="523948"/>
          </a:xfrm>
          <a:prstGeom prst="rect">
            <a:avLst/>
          </a:prstGeom>
        </p:spPr>
      </p:pic>
      <p:pic>
        <p:nvPicPr>
          <p:cNvPr id="19" name="Imagen 18">
            <a:extLst>
              <a:ext uri="{FF2B5EF4-FFF2-40B4-BE49-F238E27FC236}">
                <a16:creationId xmlns:a16="http://schemas.microsoft.com/office/drawing/2014/main" id="{9A77C7AE-F9B2-436D-984B-DBD239D58905}"/>
              </a:ext>
            </a:extLst>
          </p:cNvPr>
          <p:cNvPicPr>
            <a:picLocks noChangeAspect="1"/>
          </p:cNvPicPr>
          <p:nvPr/>
        </p:nvPicPr>
        <p:blipFill>
          <a:blip r:embed="rId6"/>
          <a:stretch>
            <a:fillRect/>
          </a:stretch>
        </p:blipFill>
        <p:spPr>
          <a:xfrm>
            <a:off x="2293813" y="5935945"/>
            <a:ext cx="4096322" cy="523948"/>
          </a:xfrm>
          <a:prstGeom prst="rect">
            <a:avLst/>
          </a:prstGeom>
        </p:spPr>
      </p:pic>
      <p:pic>
        <p:nvPicPr>
          <p:cNvPr id="20" name="Imagen 19">
            <a:extLst>
              <a:ext uri="{FF2B5EF4-FFF2-40B4-BE49-F238E27FC236}">
                <a16:creationId xmlns:a16="http://schemas.microsoft.com/office/drawing/2014/main" id="{938315AA-2982-4B4E-BCA9-32C415023A7E}"/>
              </a:ext>
            </a:extLst>
          </p:cNvPr>
          <p:cNvPicPr>
            <a:picLocks noChangeAspect="1"/>
          </p:cNvPicPr>
          <p:nvPr/>
        </p:nvPicPr>
        <p:blipFill>
          <a:blip r:embed="rId7"/>
          <a:stretch>
            <a:fillRect/>
          </a:stretch>
        </p:blipFill>
        <p:spPr>
          <a:xfrm>
            <a:off x="9512082" y="8137372"/>
            <a:ext cx="390580" cy="562053"/>
          </a:xfrm>
          <a:prstGeom prst="rect">
            <a:avLst/>
          </a:prstGeom>
        </p:spPr>
      </p:pic>
      <p:pic>
        <p:nvPicPr>
          <p:cNvPr id="21" name="Imagen 20">
            <a:extLst>
              <a:ext uri="{FF2B5EF4-FFF2-40B4-BE49-F238E27FC236}">
                <a16:creationId xmlns:a16="http://schemas.microsoft.com/office/drawing/2014/main" id="{D37D9491-57BB-45FD-B0CA-BE00D59DE83A}"/>
              </a:ext>
            </a:extLst>
          </p:cNvPr>
          <p:cNvPicPr>
            <a:picLocks noChangeAspect="1"/>
          </p:cNvPicPr>
          <p:nvPr/>
        </p:nvPicPr>
        <p:blipFill>
          <a:blip r:embed="rId8"/>
          <a:stretch>
            <a:fillRect/>
          </a:stretch>
        </p:blipFill>
        <p:spPr>
          <a:xfrm>
            <a:off x="9387393" y="7064075"/>
            <a:ext cx="381053" cy="514422"/>
          </a:xfrm>
          <a:prstGeom prst="rect">
            <a:avLst/>
          </a:prstGeom>
        </p:spPr>
      </p:pic>
      <p:pic>
        <p:nvPicPr>
          <p:cNvPr id="22" name="Imagen 21">
            <a:extLst>
              <a:ext uri="{FF2B5EF4-FFF2-40B4-BE49-F238E27FC236}">
                <a16:creationId xmlns:a16="http://schemas.microsoft.com/office/drawing/2014/main" id="{A0B8B6BA-74DF-4624-A956-36AAB186E9DA}"/>
              </a:ext>
            </a:extLst>
          </p:cNvPr>
          <p:cNvPicPr>
            <a:picLocks noChangeAspect="1"/>
          </p:cNvPicPr>
          <p:nvPr/>
        </p:nvPicPr>
        <p:blipFill>
          <a:blip r:embed="rId9"/>
          <a:stretch>
            <a:fillRect/>
          </a:stretch>
        </p:blipFill>
        <p:spPr>
          <a:xfrm>
            <a:off x="9345371" y="3528401"/>
            <a:ext cx="362001" cy="476316"/>
          </a:xfrm>
          <a:prstGeom prst="rect">
            <a:avLst/>
          </a:prstGeom>
        </p:spPr>
      </p:pic>
      <p:pic>
        <p:nvPicPr>
          <p:cNvPr id="23" name="Imagen 22">
            <a:extLst>
              <a:ext uri="{FF2B5EF4-FFF2-40B4-BE49-F238E27FC236}">
                <a16:creationId xmlns:a16="http://schemas.microsoft.com/office/drawing/2014/main" id="{3C082033-201F-4792-B728-08BAF62110E2}"/>
              </a:ext>
            </a:extLst>
          </p:cNvPr>
          <p:cNvPicPr>
            <a:picLocks noChangeAspect="1"/>
          </p:cNvPicPr>
          <p:nvPr/>
        </p:nvPicPr>
        <p:blipFill>
          <a:blip r:embed="rId10"/>
          <a:stretch>
            <a:fillRect/>
          </a:stretch>
        </p:blipFill>
        <p:spPr>
          <a:xfrm>
            <a:off x="1953458" y="2648002"/>
            <a:ext cx="7351825" cy="737516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744</Words>
  <Application>Microsoft Office PowerPoint</Application>
  <PresentationFormat>Personalizado</PresentationFormat>
  <Paragraphs>87</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Montserrat Ultra-Bold</vt:lpstr>
      <vt:lpstr>Arial</vt:lpstr>
      <vt:lpstr>Calibri</vt:lpstr>
      <vt:lpstr>Montserrat Bold</vt:lpstr>
      <vt:lpstr>Montserrat Classic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prevención riesgos laborales para teletrabajo</dc:title>
  <dc:creator>Susana Fernandez Alcazar</dc:creator>
  <cp:lastModifiedBy>Susana Fernandez Alcazar</cp:lastModifiedBy>
  <cp:revision>15</cp:revision>
  <dcterms:created xsi:type="dcterms:W3CDTF">2006-08-16T00:00:00Z</dcterms:created>
  <dcterms:modified xsi:type="dcterms:W3CDTF">2024-09-10T07:45:55Z</dcterms:modified>
  <dc:identifier>DAF8kduaLcI</dc:identifier>
</cp:coreProperties>
</file>