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E264-FE12-4B9A-BA2E-48286146E529}" type="datetimeFigureOut">
              <a:rPr lang="es-ES" smtClean="0"/>
              <a:t>27/01/2025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C9E4-2F56-4D71-91FA-815CD2AB9B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74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5C9E4-2F56-4D71-91FA-815CD2AB9BF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0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0717" y="-197165"/>
            <a:ext cx="19446205" cy="10484165"/>
          </a:xfrm>
          <a:custGeom>
            <a:avLst/>
            <a:gdLst/>
            <a:ahLst/>
            <a:cxnLst/>
            <a:rect l="l" t="t" r="r" b="b"/>
            <a:pathLst>
              <a:path w="19446205" h="10484165">
                <a:moveTo>
                  <a:pt x="0" y="0"/>
                </a:moveTo>
                <a:lnTo>
                  <a:pt x="19446205" y="0"/>
                </a:lnTo>
                <a:lnTo>
                  <a:pt x="19446205" y="10484165"/>
                </a:lnTo>
                <a:lnTo>
                  <a:pt x="0" y="10484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3414255" y="0"/>
            <a:ext cx="4873745" cy="10287000"/>
            <a:chOff x="0" y="0"/>
            <a:chExt cx="128362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3620" cy="2709333"/>
            </a:xfrm>
            <a:custGeom>
              <a:avLst/>
              <a:gdLst/>
              <a:ahLst/>
              <a:cxnLst/>
              <a:rect l="l" t="t" r="r" b="b"/>
              <a:pathLst>
                <a:path w="1283620" h="2709333">
                  <a:moveTo>
                    <a:pt x="0" y="0"/>
                  </a:moveTo>
                  <a:lnTo>
                    <a:pt x="1283620" y="0"/>
                  </a:lnTo>
                  <a:lnTo>
                    <a:pt x="1283620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8D8D8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8838201" y="0"/>
            <a:ext cx="4663440" cy="10287000"/>
          </a:xfrm>
          <a:custGeom>
            <a:avLst/>
            <a:gdLst/>
            <a:ahLst/>
            <a:cxnLst/>
            <a:rect l="l" t="t" r="r" b="b"/>
            <a:pathLst>
              <a:path w="4663440" h="10287000">
                <a:moveTo>
                  <a:pt x="0" y="0"/>
                </a:moveTo>
                <a:lnTo>
                  <a:pt x="4663440" y="0"/>
                </a:lnTo>
                <a:lnTo>
                  <a:pt x="46634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AutoShape 7"/>
          <p:cNvSpPr/>
          <p:nvPr/>
        </p:nvSpPr>
        <p:spPr>
          <a:xfrm rot="5375577">
            <a:off x="12006811" y="1321822"/>
            <a:ext cx="26815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1357110" y="2999436"/>
            <a:ext cx="6089379" cy="2534132"/>
          </a:xfrm>
          <a:custGeom>
            <a:avLst/>
            <a:gdLst/>
            <a:ahLst/>
            <a:cxnLst/>
            <a:rect l="l" t="t" r="r" b="b"/>
            <a:pathLst>
              <a:path w="6089379" h="2534132">
                <a:moveTo>
                  <a:pt x="0" y="0"/>
                </a:moveTo>
                <a:lnTo>
                  <a:pt x="6089380" y="0"/>
                </a:lnTo>
                <a:lnTo>
                  <a:pt x="6089380" y="2534132"/>
                </a:lnTo>
                <a:lnTo>
                  <a:pt x="0" y="2534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711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AutoShape 9"/>
          <p:cNvSpPr/>
          <p:nvPr/>
        </p:nvSpPr>
        <p:spPr>
          <a:xfrm rot="5377837">
            <a:off x="12613597" y="6571064"/>
            <a:ext cx="147749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12805229" y="7328968"/>
            <a:ext cx="4152618" cy="1374482"/>
          </a:xfrm>
          <a:custGeom>
            <a:avLst/>
            <a:gdLst/>
            <a:ahLst/>
            <a:cxnLst/>
            <a:rect l="l" t="t" r="r" b="b"/>
            <a:pathLst>
              <a:path w="4152618" h="1374482">
                <a:moveTo>
                  <a:pt x="0" y="0"/>
                </a:moveTo>
                <a:lnTo>
                  <a:pt x="4152618" y="0"/>
                </a:lnTo>
                <a:lnTo>
                  <a:pt x="4152618" y="1374482"/>
                </a:lnTo>
                <a:lnTo>
                  <a:pt x="0" y="13744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89653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AutoShape 11"/>
          <p:cNvSpPr/>
          <p:nvPr/>
        </p:nvSpPr>
        <p:spPr>
          <a:xfrm rot="5375577">
            <a:off x="12016336" y="10267950"/>
            <a:ext cx="26815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7" name="TextBox 27"/>
          <p:cNvSpPr txBox="1"/>
          <p:nvPr/>
        </p:nvSpPr>
        <p:spPr>
          <a:xfrm>
            <a:off x="1339262" y="1197997"/>
            <a:ext cx="7804738" cy="2441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19"/>
              </a:lnSpc>
              <a:spcBef>
                <a:spcPct val="0"/>
              </a:spcBef>
            </a:pPr>
            <a:r>
              <a:rPr lang="en-US" sz="7013" spc="-140">
                <a:solidFill>
                  <a:srgbClr val="AD001C"/>
                </a:solidFill>
                <a:latin typeface="Glacial Indifference"/>
              </a:rPr>
              <a:t>¿Quieres aprender </a:t>
            </a:r>
            <a:r>
              <a:rPr lang="en-US" sz="7013" spc="-140">
                <a:solidFill>
                  <a:srgbClr val="AD001C"/>
                </a:solidFill>
                <a:latin typeface="Glacial Indifference Bold"/>
              </a:rPr>
              <a:t>ESPAÑOL</a:t>
            </a:r>
            <a:r>
              <a:rPr lang="en-US" sz="7013" spc="-140">
                <a:solidFill>
                  <a:srgbClr val="AD001C"/>
                </a:solidFill>
                <a:latin typeface="Glacial Indifference"/>
              </a:rPr>
              <a:t>?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50F34CDE-D8DF-7421-04D4-D357804C82F6}"/>
              </a:ext>
            </a:extLst>
          </p:cNvPr>
          <p:cNvGrpSpPr/>
          <p:nvPr/>
        </p:nvGrpSpPr>
        <p:grpSpPr>
          <a:xfrm>
            <a:off x="228424" y="8234649"/>
            <a:ext cx="4236725" cy="1708707"/>
            <a:chOff x="0" y="0"/>
            <a:chExt cx="5648967" cy="2278276"/>
          </a:xfrm>
        </p:grpSpPr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A32F9299-7C45-4C6C-7961-E29842532418}"/>
                </a:ext>
              </a:extLst>
            </p:cNvPr>
            <p:cNvSpPr/>
            <p:nvPr/>
          </p:nvSpPr>
          <p:spPr>
            <a:xfrm>
              <a:off x="0" y="422462"/>
              <a:ext cx="1011577" cy="1007899"/>
            </a:xfrm>
            <a:custGeom>
              <a:avLst/>
              <a:gdLst/>
              <a:ahLst/>
              <a:cxnLst/>
              <a:rect l="l" t="t" r="r" b="b"/>
              <a:pathLst>
                <a:path w="1011577" h="1007899">
                  <a:moveTo>
                    <a:pt x="0" y="0"/>
                  </a:moveTo>
                  <a:lnTo>
                    <a:pt x="1011577" y="0"/>
                  </a:lnTo>
                  <a:lnTo>
                    <a:pt x="1011577" y="1007899"/>
                  </a:lnTo>
                  <a:lnTo>
                    <a:pt x="0" y="100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49161B78-1A11-E321-0535-CADE90283CB3}"/>
                </a:ext>
              </a:extLst>
            </p:cNvPr>
            <p:cNvSpPr/>
            <p:nvPr/>
          </p:nvSpPr>
          <p:spPr>
            <a:xfrm>
              <a:off x="1157116" y="417451"/>
              <a:ext cx="1012910" cy="1012910"/>
            </a:xfrm>
            <a:custGeom>
              <a:avLst/>
              <a:gdLst/>
              <a:ahLst/>
              <a:cxnLst/>
              <a:rect l="l" t="t" r="r" b="b"/>
              <a:pathLst>
                <a:path w="1012910" h="1012910">
                  <a:moveTo>
                    <a:pt x="0" y="0"/>
                  </a:moveTo>
                  <a:lnTo>
                    <a:pt x="1012910" y="0"/>
                  </a:lnTo>
                  <a:lnTo>
                    <a:pt x="1012910" y="1012910"/>
                  </a:lnTo>
                  <a:lnTo>
                    <a:pt x="0" y="1012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3C40628E-A2DD-1DDD-5FE7-FF7B06D9AA8D}"/>
                </a:ext>
              </a:extLst>
            </p:cNvPr>
            <p:cNvSpPr/>
            <p:nvPr/>
          </p:nvSpPr>
          <p:spPr>
            <a:xfrm>
              <a:off x="2319443" y="419624"/>
              <a:ext cx="1008565" cy="1008565"/>
            </a:xfrm>
            <a:custGeom>
              <a:avLst/>
              <a:gdLst/>
              <a:ahLst/>
              <a:cxnLst/>
              <a:rect l="l" t="t" r="r" b="b"/>
              <a:pathLst>
                <a:path w="1008565" h="1008565">
                  <a:moveTo>
                    <a:pt x="0" y="0"/>
                  </a:moveTo>
                  <a:lnTo>
                    <a:pt x="1008564" y="0"/>
                  </a:lnTo>
                  <a:lnTo>
                    <a:pt x="1008564" y="1008564"/>
                  </a:lnTo>
                  <a:lnTo>
                    <a:pt x="0" y="100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6722A2CD-5364-CF1E-6A1E-7097E6EA235F}"/>
                </a:ext>
              </a:extLst>
            </p:cNvPr>
            <p:cNvSpPr/>
            <p:nvPr/>
          </p:nvSpPr>
          <p:spPr>
            <a:xfrm>
              <a:off x="3477424" y="415278"/>
              <a:ext cx="1012910" cy="1012910"/>
            </a:xfrm>
            <a:custGeom>
              <a:avLst/>
              <a:gdLst/>
              <a:ahLst/>
              <a:cxnLst/>
              <a:rect l="l" t="t" r="r" b="b"/>
              <a:pathLst>
                <a:path w="1012910" h="1012910">
                  <a:moveTo>
                    <a:pt x="0" y="0"/>
                  </a:moveTo>
                  <a:lnTo>
                    <a:pt x="1012910" y="0"/>
                  </a:lnTo>
                  <a:lnTo>
                    <a:pt x="1012910" y="1012910"/>
                  </a:lnTo>
                  <a:lnTo>
                    <a:pt x="0" y="1012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63" name="Group 17">
              <a:extLst>
                <a:ext uri="{FF2B5EF4-FFF2-40B4-BE49-F238E27FC236}">
                  <a16:creationId xmlns:a16="http://schemas.microsoft.com/office/drawing/2014/main" id="{09711E37-38E3-2F42-AC10-D89371AB4A80}"/>
                </a:ext>
              </a:extLst>
            </p:cNvPr>
            <p:cNvGrpSpPr/>
            <p:nvPr/>
          </p:nvGrpSpPr>
          <p:grpSpPr>
            <a:xfrm>
              <a:off x="4639751" y="415278"/>
              <a:ext cx="1009216" cy="1009216"/>
              <a:chOff x="0" y="0"/>
              <a:chExt cx="812800" cy="812800"/>
            </a:xfrm>
          </p:grpSpPr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D6BE97CC-A20F-06D1-431A-7984A2D71CC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A91328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" name="TextBox 19">
                <a:extLst>
                  <a:ext uri="{FF2B5EF4-FFF2-40B4-BE49-F238E27FC236}">
                    <a16:creationId xmlns:a16="http://schemas.microsoft.com/office/drawing/2014/main" id="{38C309F4-8075-A46E-1AC0-7AF16284D55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16944" tIns="16944" rIns="16944" bIns="16944" rtlCol="0" anchor="ctr"/>
              <a:lstStyle/>
              <a:p>
                <a:pPr algn="ctr">
                  <a:lnSpc>
                    <a:spcPts val="2652"/>
                  </a:lnSpc>
                </a:pPr>
                <a:endParaRPr/>
              </a:p>
            </p:txBody>
          </p:sp>
        </p:grp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7162AE84-E67A-E89A-9673-F51D45F4F9B1}"/>
                </a:ext>
              </a:extLst>
            </p:cNvPr>
            <p:cNvSpPr/>
            <p:nvPr/>
          </p:nvSpPr>
          <p:spPr>
            <a:xfrm>
              <a:off x="4811507" y="539273"/>
              <a:ext cx="713466" cy="713466"/>
            </a:xfrm>
            <a:custGeom>
              <a:avLst/>
              <a:gdLst/>
              <a:ahLst/>
              <a:cxnLst/>
              <a:rect l="l" t="t" r="r" b="b"/>
              <a:pathLst>
                <a:path w="713466" h="713466">
                  <a:moveTo>
                    <a:pt x="0" y="0"/>
                  </a:moveTo>
                  <a:lnTo>
                    <a:pt x="713466" y="0"/>
                  </a:lnTo>
                  <a:lnTo>
                    <a:pt x="713466" y="713466"/>
                  </a:lnTo>
                  <a:lnTo>
                    <a:pt x="0" y="713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65" name="Group 21">
              <a:extLst>
                <a:ext uri="{FF2B5EF4-FFF2-40B4-BE49-F238E27FC236}">
                  <a16:creationId xmlns:a16="http://schemas.microsoft.com/office/drawing/2014/main" id="{23513225-FE10-DC56-D05D-F22EB878E82D}"/>
                </a:ext>
              </a:extLst>
            </p:cNvPr>
            <p:cNvGrpSpPr/>
            <p:nvPr/>
          </p:nvGrpSpPr>
          <p:grpSpPr>
            <a:xfrm>
              <a:off x="1569944" y="1372903"/>
              <a:ext cx="2509079" cy="905373"/>
              <a:chOff x="0" y="-57150"/>
              <a:chExt cx="1284646" cy="463550"/>
            </a:xfrm>
          </p:grpSpPr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F951C91C-484D-985A-3205-64C0FD428244}"/>
                  </a:ext>
                </a:extLst>
              </p:cNvPr>
              <p:cNvSpPr/>
              <p:nvPr/>
            </p:nvSpPr>
            <p:spPr>
              <a:xfrm>
                <a:off x="0" y="0"/>
                <a:ext cx="1284646" cy="343457"/>
              </a:xfrm>
              <a:custGeom>
                <a:avLst/>
                <a:gdLst/>
                <a:ahLst/>
                <a:cxnLst/>
                <a:rect l="l" t="t" r="r" b="b"/>
                <a:pathLst>
                  <a:path w="1284646" h="343457">
                    <a:moveTo>
                      <a:pt x="1081446" y="0"/>
                    </a:moveTo>
                    <a:cubicBezTo>
                      <a:pt x="1193670" y="0"/>
                      <a:pt x="1284646" y="76886"/>
                      <a:pt x="1284646" y="171729"/>
                    </a:cubicBezTo>
                    <a:cubicBezTo>
                      <a:pt x="1284646" y="266572"/>
                      <a:pt x="1193670" y="343457"/>
                      <a:pt x="1081446" y="343457"/>
                    </a:cubicBezTo>
                    <a:lnTo>
                      <a:pt x="203200" y="343457"/>
                    </a:lnTo>
                    <a:cubicBezTo>
                      <a:pt x="90976" y="343457"/>
                      <a:pt x="0" y="266572"/>
                      <a:pt x="0" y="171729"/>
                    </a:cubicBezTo>
                    <a:cubicBezTo>
                      <a:pt x="0" y="76886"/>
                      <a:pt x="90976" y="0"/>
                      <a:pt x="203200" y="0"/>
                    </a:cubicBezTo>
                    <a:lnTo>
                      <a:pt x="1081446" y="0"/>
                    </a:lnTo>
                  </a:path>
                </a:pathLst>
              </a:custGeom>
              <a:solidFill>
                <a:srgbClr val="A91328"/>
              </a:solidFill>
              <a:ln w="9525">
                <a:solidFill>
                  <a:srgbClr val="A91328"/>
                </a:solidFill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" name="TextBox 23">
                <a:extLst>
                  <a:ext uri="{FF2B5EF4-FFF2-40B4-BE49-F238E27FC236}">
                    <a16:creationId xmlns:a16="http://schemas.microsoft.com/office/drawing/2014/main" id="{34CD7115-0B9B-0BE8-63F0-2F795C53A44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284646" cy="463550"/>
              </a:xfrm>
              <a:prstGeom prst="rect">
                <a:avLst/>
              </a:prstGeom>
            </p:spPr>
            <p:txBody>
              <a:bodyPr lIns="69086" tIns="69086" rIns="69086" bIns="69086" rtlCol="0" anchor="ctr"/>
              <a:lstStyle/>
              <a:p>
                <a:pPr algn="ctr">
                  <a:lnSpc>
                    <a:spcPts val="3212"/>
                  </a:lnSpc>
                </a:pPr>
                <a:r>
                  <a:rPr lang="en-US" sz="2294" spc="-45" dirty="0">
                    <a:solidFill>
                      <a:srgbClr val="FFFFFF"/>
                    </a:solidFill>
                    <a:latin typeface="Glacial Indifference"/>
                  </a:rPr>
                  <a:t>@clmgranada</a:t>
                </a:r>
              </a:p>
            </p:txBody>
          </p:sp>
        </p:grpSp>
        <p:grpSp>
          <p:nvGrpSpPr>
            <p:cNvPr id="66" name="Group 24">
              <a:extLst>
                <a:ext uri="{FF2B5EF4-FFF2-40B4-BE49-F238E27FC236}">
                  <a16:creationId xmlns:a16="http://schemas.microsoft.com/office/drawing/2014/main" id="{9A006CF0-0609-AA12-4476-DE7C3B434EC4}"/>
                </a:ext>
              </a:extLst>
            </p:cNvPr>
            <p:cNvGrpSpPr/>
            <p:nvPr/>
          </p:nvGrpSpPr>
          <p:grpSpPr>
            <a:xfrm>
              <a:off x="4239501" y="0"/>
              <a:ext cx="1026887" cy="557183"/>
              <a:chOff x="0" y="0"/>
              <a:chExt cx="632117" cy="342983"/>
            </a:xfrm>
          </p:grpSpPr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F6A3EAEC-C338-E6AE-ED7C-176970F98E10}"/>
                  </a:ext>
                </a:extLst>
              </p:cNvPr>
              <p:cNvSpPr/>
              <p:nvPr/>
            </p:nvSpPr>
            <p:spPr>
              <a:xfrm>
                <a:off x="0" y="0"/>
                <a:ext cx="632117" cy="342983"/>
              </a:xfrm>
              <a:custGeom>
                <a:avLst/>
                <a:gdLst/>
                <a:ahLst/>
                <a:cxnLst/>
                <a:rect l="l" t="t" r="r" b="b"/>
                <a:pathLst>
                  <a:path w="632117" h="342983">
                    <a:moveTo>
                      <a:pt x="428917" y="0"/>
                    </a:moveTo>
                    <a:cubicBezTo>
                      <a:pt x="541141" y="0"/>
                      <a:pt x="632117" y="76779"/>
                      <a:pt x="632117" y="171492"/>
                    </a:cubicBezTo>
                    <a:cubicBezTo>
                      <a:pt x="632117" y="266204"/>
                      <a:pt x="541141" y="342983"/>
                      <a:pt x="428917" y="342983"/>
                    </a:cubicBezTo>
                    <a:lnTo>
                      <a:pt x="203200" y="342983"/>
                    </a:lnTo>
                    <a:cubicBezTo>
                      <a:pt x="90976" y="342983"/>
                      <a:pt x="0" y="266204"/>
                      <a:pt x="0" y="171492"/>
                    </a:cubicBezTo>
                    <a:cubicBezTo>
                      <a:pt x="0" y="76779"/>
                      <a:pt x="90976" y="0"/>
                      <a:pt x="203200" y="0"/>
                    </a:cubicBezTo>
                    <a:lnTo>
                      <a:pt x="428917" y="0"/>
                    </a:lnTo>
                  </a:path>
                </a:pathLst>
              </a:custGeom>
              <a:solidFill>
                <a:srgbClr val="A91328"/>
              </a:solidFill>
              <a:ln w="9525">
                <a:solidFill>
                  <a:srgbClr val="A91328"/>
                </a:solidFill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" name="TextBox 26">
                <a:extLst>
                  <a:ext uri="{FF2B5EF4-FFF2-40B4-BE49-F238E27FC236}">
                    <a16:creationId xmlns:a16="http://schemas.microsoft.com/office/drawing/2014/main" id="{1B3DE24D-CD2A-2DC0-87B0-AF17FE979AB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69086" tIns="69086" rIns="69086" bIns="69086" rtlCol="0" anchor="ctr"/>
              <a:lstStyle/>
              <a:p>
                <a:pPr algn="ctr">
                  <a:lnSpc>
                    <a:spcPts val="2512"/>
                  </a:lnSpc>
                </a:pPr>
                <a:r>
                  <a:rPr lang="en-US" sz="1794" spc="-35" dirty="0">
                    <a:solidFill>
                      <a:srgbClr val="FFFFFF"/>
                    </a:solidFill>
                    <a:latin typeface="Glacial Indifference"/>
                  </a:rPr>
                  <a:t>blog</a:t>
                </a:r>
              </a:p>
            </p:txBody>
          </p:sp>
        </p:grpSp>
      </p:grpSp>
      <p:sp>
        <p:nvSpPr>
          <p:cNvPr id="73" name="Elipse 72">
            <a:extLst>
              <a:ext uri="{FF2B5EF4-FFF2-40B4-BE49-F238E27FC236}">
                <a16:creationId xmlns:a16="http://schemas.microsoft.com/office/drawing/2014/main" id="{2D744C86-7CC0-FCA3-3267-11E39AA92C06}"/>
              </a:ext>
            </a:extLst>
          </p:cNvPr>
          <p:cNvSpPr/>
          <p:nvPr/>
        </p:nvSpPr>
        <p:spPr>
          <a:xfrm>
            <a:off x="1974603" y="8556752"/>
            <a:ext cx="743229" cy="740922"/>
          </a:xfrm>
          <a:prstGeom prst="ellipse">
            <a:avLst/>
          </a:prstGeom>
          <a:solidFill>
            <a:srgbClr val="A91328"/>
          </a:solidFill>
          <a:ln>
            <a:solidFill>
              <a:srgbClr val="A9132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8ACFDA2D-2138-BE18-986C-93BAD353094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70" y="8713834"/>
            <a:ext cx="735459" cy="4136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53773">
            <a:off x="195037" y="-2393936"/>
            <a:ext cx="17694954" cy="15969696"/>
          </a:xfrm>
          <a:custGeom>
            <a:avLst/>
            <a:gdLst/>
            <a:ahLst/>
            <a:cxnLst/>
            <a:rect l="l" t="t" r="r" b="b"/>
            <a:pathLst>
              <a:path w="17694954" h="15969696">
                <a:moveTo>
                  <a:pt x="0" y="0"/>
                </a:moveTo>
                <a:lnTo>
                  <a:pt x="17694954" y="0"/>
                </a:lnTo>
                <a:lnTo>
                  <a:pt x="17694954" y="15969697"/>
                </a:lnTo>
                <a:lnTo>
                  <a:pt x="0" y="1596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</a:path>
              </a:pathLst>
            </a:custGeom>
            <a:solidFill>
              <a:srgbClr val="A91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77652" y="2887520"/>
            <a:ext cx="13620718" cy="3282135"/>
            <a:chOff x="0" y="0"/>
            <a:chExt cx="3587349" cy="8644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87350" cy="864431"/>
            </a:xfrm>
            <a:custGeom>
              <a:avLst/>
              <a:gdLst/>
              <a:ahLst/>
              <a:cxnLst/>
              <a:rect l="l" t="t" r="r" b="b"/>
              <a:pathLst>
                <a:path w="3587350" h="864431">
                  <a:moveTo>
                    <a:pt x="28988" y="0"/>
                  </a:moveTo>
                  <a:lnTo>
                    <a:pt x="3558361" y="0"/>
                  </a:lnTo>
                  <a:cubicBezTo>
                    <a:pt x="3574371" y="0"/>
                    <a:pt x="3587350" y="12978"/>
                    <a:pt x="3587350" y="28988"/>
                  </a:cubicBezTo>
                  <a:lnTo>
                    <a:pt x="3587350" y="835443"/>
                  </a:lnTo>
                  <a:cubicBezTo>
                    <a:pt x="3587350" y="843131"/>
                    <a:pt x="3584296" y="850504"/>
                    <a:pt x="3578859" y="855940"/>
                  </a:cubicBezTo>
                  <a:cubicBezTo>
                    <a:pt x="3573423" y="861376"/>
                    <a:pt x="3566050" y="864431"/>
                    <a:pt x="3558361" y="864431"/>
                  </a:cubicBezTo>
                  <a:lnTo>
                    <a:pt x="28988" y="864431"/>
                  </a:lnTo>
                  <a:cubicBezTo>
                    <a:pt x="21300" y="864431"/>
                    <a:pt x="13927" y="861376"/>
                    <a:pt x="8490" y="855940"/>
                  </a:cubicBezTo>
                  <a:cubicBezTo>
                    <a:pt x="3054" y="850504"/>
                    <a:pt x="0" y="843131"/>
                    <a:pt x="0" y="835443"/>
                  </a:cubicBezTo>
                  <a:lnTo>
                    <a:pt x="0" y="28988"/>
                  </a:lnTo>
                  <a:cubicBezTo>
                    <a:pt x="0" y="21300"/>
                    <a:pt x="3054" y="13927"/>
                    <a:pt x="8490" y="8490"/>
                  </a:cubicBezTo>
                  <a:cubicBezTo>
                    <a:pt x="13927" y="3054"/>
                    <a:pt x="21300" y="0"/>
                    <a:pt x="2898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442005" y="3230328"/>
            <a:ext cx="3311471" cy="2523025"/>
          </a:xfrm>
          <a:custGeom>
            <a:avLst/>
            <a:gdLst/>
            <a:ahLst/>
            <a:cxnLst/>
            <a:rect l="l" t="t" r="r" b="b"/>
            <a:pathLst>
              <a:path w="3311471" h="2523025">
                <a:moveTo>
                  <a:pt x="0" y="0"/>
                </a:moveTo>
                <a:lnTo>
                  <a:pt x="3311470" y="0"/>
                </a:lnTo>
                <a:lnTo>
                  <a:pt x="3311470" y="2523025"/>
                </a:lnTo>
                <a:lnTo>
                  <a:pt x="0" y="2523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6801766" y="7057285"/>
            <a:ext cx="3379351" cy="2213691"/>
            <a:chOff x="0" y="0"/>
            <a:chExt cx="890035" cy="5830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0035" cy="583030"/>
            </a:xfrm>
            <a:custGeom>
              <a:avLst/>
              <a:gdLst/>
              <a:ahLst/>
              <a:cxnLst/>
              <a:rect l="l" t="t" r="r" b="b"/>
              <a:pathLst>
                <a:path w="890035" h="583030">
                  <a:moveTo>
                    <a:pt x="116838" y="0"/>
                  </a:moveTo>
                  <a:lnTo>
                    <a:pt x="773197" y="0"/>
                  </a:lnTo>
                  <a:cubicBezTo>
                    <a:pt x="837725" y="0"/>
                    <a:pt x="890035" y="52310"/>
                    <a:pt x="890035" y="116838"/>
                  </a:cubicBezTo>
                  <a:lnTo>
                    <a:pt x="890035" y="466191"/>
                  </a:lnTo>
                  <a:cubicBezTo>
                    <a:pt x="890035" y="497179"/>
                    <a:pt x="877725" y="526897"/>
                    <a:pt x="855814" y="548808"/>
                  </a:cubicBezTo>
                  <a:cubicBezTo>
                    <a:pt x="833902" y="570720"/>
                    <a:pt x="804184" y="583030"/>
                    <a:pt x="773197" y="583030"/>
                  </a:cubicBezTo>
                  <a:lnTo>
                    <a:pt x="116838" y="583030"/>
                  </a:lnTo>
                  <a:cubicBezTo>
                    <a:pt x="85851" y="583030"/>
                    <a:pt x="56133" y="570720"/>
                    <a:pt x="34221" y="548808"/>
                  </a:cubicBezTo>
                  <a:cubicBezTo>
                    <a:pt x="12310" y="526897"/>
                    <a:pt x="0" y="497179"/>
                    <a:pt x="0" y="466191"/>
                  </a:cubicBezTo>
                  <a:lnTo>
                    <a:pt x="0" y="116838"/>
                  </a:lnTo>
                  <a:cubicBezTo>
                    <a:pt x="0" y="85851"/>
                    <a:pt x="12310" y="56133"/>
                    <a:pt x="34221" y="34221"/>
                  </a:cubicBezTo>
                  <a:cubicBezTo>
                    <a:pt x="56133" y="12310"/>
                    <a:pt x="85851" y="0"/>
                    <a:pt x="116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9120128" y="7057285"/>
            <a:ext cx="3379351" cy="2213691"/>
            <a:chOff x="0" y="0"/>
            <a:chExt cx="890035" cy="5830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0035" cy="583030"/>
            </a:xfrm>
            <a:custGeom>
              <a:avLst/>
              <a:gdLst/>
              <a:ahLst/>
              <a:cxnLst/>
              <a:rect l="l" t="t" r="r" b="b"/>
              <a:pathLst>
                <a:path w="890035" h="583030">
                  <a:moveTo>
                    <a:pt x="116838" y="0"/>
                  </a:moveTo>
                  <a:lnTo>
                    <a:pt x="773197" y="0"/>
                  </a:lnTo>
                  <a:cubicBezTo>
                    <a:pt x="837725" y="0"/>
                    <a:pt x="890035" y="52310"/>
                    <a:pt x="890035" y="116838"/>
                  </a:cubicBezTo>
                  <a:lnTo>
                    <a:pt x="890035" y="466191"/>
                  </a:lnTo>
                  <a:cubicBezTo>
                    <a:pt x="890035" y="497179"/>
                    <a:pt x="877725" y="526897"/>
                    <a:pt x="855814" y="548808"/>
                  </a:cubicBezTo>
                  <a:cubicBezTo>
                    <a:pt x="833902" y="570720"/>
                    <a:pt x="804184" y="583030"/>
                    <a:pt x="773197" y="583030"/>
                  </a:cubicBezTo>
                  <a:lnTo>
                    <a:pt x="116838" y="583030"/>
                  </a:lnTo>
                  <a:cubicBezTo>
                    <a:pt x="85851" y="583030"/>
                    <a:pt x="56133" y="570720"/>
                    <a:pt x="34221" y="548808"/>
                  </a:cubicBezTo>
                  <a:cubicBezTo>
                    <a:pt x="12310" y="526897"/>
                    <a:pt x="0" y="497179"/>
                    <a:pt x="0" y="466191"/>
                  </a:cubicBezTo>
                  <a:lnTo>
                    <a:pt x="0" y="116838"/>
                  </a:lnTo>
                  <a:cubicBezTo>
                    <a:pt x="0" y="85851"/>
                    <a:pt x="12310" y="56133"/>
                    <a:pt x="34221" y="34221"/>
                  </a:cubicBezTo>
                  <a:cubicBezTo>
                    <a:pt x="56133" y="12310"/>
                    <a:pt x="85851" y="0"/>
                    <a:pt x="116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1438593" y="7061628"/>
            <a:ext cx="3379351" cy="2213691"/>
            <a:chOff x="0" y="0"/>
            <a:chExt cx="890035" cy="5830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90035" cy="583030"/>
            </a:xfrm>
            <a:custGeom>
              <a:avLst/>
              <a:gdLst/>
              <a:ahLst/>
              <a:cxnLst/>
              <a:rect l="l" t="t" r="r" b="b"/>
              <a:pathLst>
                <a:path w="890035" h="583030">
                  <a:moveTo>
                    <a:pt x="116838" y="0"/>
                  </a:moveTo>
                  <a:lnTo>
                    <a:pt x="773197" y="0"/>
                  </a:lnTo>
                  <a:cubicBezTo>
                    <a:pt x="837725" y="0"/>
                    <a:pt x="890035" y="52310"/>
                    <a:pt x="890035" y="116838"/>
                  </a:cubicBezTo>
                  <a:lnTo>
                    <a:pt x="890035" y="466191"/>
                  </a:lnTo>
                  <a:cubicBezTo>
                    <a:pt x="890035" y="497179"/>
                    <a:pt x="877725" y="526897"/>
                    <a:pt x="855814" y="548808"/>
                  </a:cubicBezTo>
                  <a:cubicBezTo>
                    <a:pt x="833902" y="570720"/>
                    <a:pt x="804184" y="583030"/>
                    <a:pt x="773197" y="583030"/>
                  </a:cubicBezTo>
                  <a:lnTo>
                    <a:pt x="116838" y="583030"/>
                  </a:lnTo>
                  <a:cubicBezTo>
                    <a:pt x="85851" y="583030"/>
                    <a:pt x="56133" y="570720"/>
                    <a:pt x="34221" y="548808"/>
                  </a:cubicBezTo>
                  <a:cubicBezTo>
                    <a:pt x="12310" y="526897"/>
                    <a:pt x="0" y="497179"/>
                    <a:pt x="0" y="466191"/>
                  </a:cubicBezTo>
                  <a:lnTo>
                    <a:pt x="0" y="116838"/>
                  </a:lnTo>
                  <a:cubicBezTo>
                    <a:pt x="0" y="85851"/>
                    <a:pt x="12310" y="56133"/>
                    <a:pt x="34221" y="34221"/>
                  </a:cubicBezTo>
                  <a:cubicBezTo>
                    <a:pt x="56133" y="12310"/>
                    <a:pt x="85851" y="0"/>
                    <a:pt x="116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5400000">
            <a:off x="13757059" y="7061628"/>
            <a:ext cx="3379351" cy="2213691"/>
            <a:chOff x="0" y="0"/>
            <a:chExt cx="890035" cy="5830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90035" cy="583030"/>
            </a:xfrm>
            <a:custGeom>
              <a:avLst/>
              <a:gdLst/>
              <a:ahLst/>
              <a:cxnLst/>
              <a:rect l="l" t="t" r="r" b="b"/>
              <a:pathLst>
                <a:path w="890035" h="583030">
                  <a:moveTo>
                    <a:pt x="116838" y="0"/>
                  </a:moveTo>
                  <a:lnTo>
                    <a:pt x="773197" y="0"/>
                  </a:lnTo>
                  <a:cubicBezTo>
                    <a:pt x="837725" y="0"/>
                    <a:pt x="890035" y="52310"/>
                    <a:pt x="890035" y="116838"/>
                  </a:cubicBezTo>
                  <a:lnTo>
                    <a:pt x="890035" y="466191"/>
                  </a:lnTo>
                  <a:cubicBezTo>
                    <a:pt x="890035" y="497179"/>
                    <a:pt x="877725" y="526897"/>
                    <a:pt x="855814" y="548808"/>
                  </a:cubicBezTo>
                  <a:cubicBezTo>
                    <a:pt x="833902" y="570720"/>
                    <a:pt x="804184" y="583030"/>
                    <a:pt x="773197" y="583030"/>
                  </a:cubicBezTo>
                  <a:lnTo>
                    <a:pt x="116838" y="583030"/>
                  </a:lnTo>
                  <a:cubicBezTo>
                    <a:pt x="85851" y="583030"/>
                    <a:pt x="56133" y="570720"/>
                    <a:pt x="34221" y="548808"/>
                  </a:cubicBezTo>
                  <a:cubicBezTo>
                    <a:pt x="12310" y="526897"/>
                    <a:pt x="0" y="497179"/>
                    <a:pt x="0" y="466191"/>
                  </a:cubicBezTo>
                  <a:lnTo>
                    <a:pt x="0" y="116838"/>
                  </a:lnTo>
                  <a:cubicBezTo>
                    <a:pt x="0" y="85851"/>
                    <a:pt x="12310" y="56133"/>
                    <a:pt x="34221" y="34221"/>
                  </a:cubicBezTo>
                  <a:cubicBezTo>
                    <a:pt x="56133" y="12310"/>
                    <a:pt x="85851" y="0"/>
                    <a:pt x="116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7864550" y="6650555"/>
            <a:ext cx="1253783" cy="1253783"/>
          </a:xfrm>
          <a:custGeom>
            <a:avLst/>
            <a:gdLst/>
            <a:ahLst/>
            <a:cxnLst/>
            <a:rect l="l" t="t" r="r" b="b"/>
            <a:pathLst>
              <a:path w="1253783" h="1253783">
                <a:moveTo>
                  <a:pt x="0" y="0"/>
                </a:moveTo>
                <a:lnTo>
                  <a:pt x="1253783" y="0"/>
                </a:lnTo>
                <a:lnTo>
                  <a:pt x="1253783" y="1253783"/>
                </a:lnTo>
                <a:lnTo>
                  <a:pt x="0" y="1253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Freeform 28"/>
          <p:cNvSpPr/>
          <p:nvPr/>
        </p:nvSpPr>
        <p:spPr>
          <a:xfrm>
            <a:off x="10255057" y="6675225"/>
            <a:ext cx="1109598" cy="1253783"/>
          </a:xfrm>
          <a:custGeom>
            <a:avLst/>
            <a:gdLst/>
            <a:ahLst/>
            <a:cxnLst/>
            <a:rect l="l" t="t" r="r" b="b"/>
            <a:pathLst>
              <a:path w="1109598" h="1253783">
                <a:moveTo>
                  <a:pt x="0" y="0"/>
                </a:moveTo>
                <a:lnTo>
                  <a:pt x="1109597" y="0"/>
                </a:lnTo>
                <a:lnTo>
                  <a:pt x="1109597" y="1253783"/>
                </a:lnTo>
                <a:lnTo>
                  <a:pt x="0" y="12537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9"/>
          <p:cNvSpPr/>
          <p:nvPr/>
        </p:nvSpPr>
        <p:spPr>
          <a:xfrm>
            <a:off x="12629931" y="6675225"/>
            <a:ext cx="996677" cy="1204443"/>
          </a:xfrm>
          <a:custGeom>
            <a:avLst/>
            <a:gdLst/>
            <a:ahLst/>
            <a:cxnLst/>
            <a:rect l="l" t="t" r="r" b="b"/>
            <a:pathLst>
              <a:path w="996677" h="1204443">
                <a:moveTo>
                  <a:pt x="0" y="0"/>
                </a:moveTo>
                <a:lnTo>
                  <a:pt x="996676" y="0"/>
                </a:lnTo>
                <a:lnTo>
                  <a:pt x="996676" y="1204443"/>
                </a:lnTo>
                <a:lnTo>
                  <a:pt x="0" y="12044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0" name="Freeform 30"/>
          <p:cNvSpPr/>
          <p:nvPr/>
        </p:nvSpPr>
        <p:spPr>
          <a:xfrm>
            <a:off x="14725774" y="6675225"/>
            <a:ext cx="1441922" cy="1032777"/>
          </a:xfrm>
          <a:custGeom>
            <a:avLst/>
            <a:gdLst/>
            <a:ahLst/>
            <a:cxnLst/>
            <a:rect l="l" t="t" r="r" b="b"/>
            <a:pathLst>
              <a:path w="1441922" h="1032777">
                <a:moveTo>
                  <a:pt x="0" y="0"/>
                </a:moveTo>
                <a:lnTo>
                  <a:pt x="1441922" y="0"/>
                </a:lnTo>
                <a:lnTo>
                  <a:pt x="1441922" y="1032777"/>
                </a:lnTo>
                <a:lnTo>
                  <a:pt x="0" y="10327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1" name="TextBox 31"/>
          <p:cNvSpPr txBox="1"/>
          <p:nvPr/>
        </p:nvSpPr>
        <p:spPr>
          <a:xfrm>
            <a:off x="1977652" y="1653488"/>
            <a:ext cx="14991004" cy="9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79"/>
              </a:lnSpc>
            </a:pPr>
            <a:r>
              <a:rPr lang="en-US" sz="5413" spc="-108">
                <a:solidFill>
                  <a:srgbClr val="A91328"/>
                </a:solidFill>
                <a:latin typeface="Glacial Indifference"/>
              </a:rPr>
              <a:t>CURSO DE ESPAÑOL COMO LENGUA EXTRANJERA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192198" y="3282193"/>
            <a:ext cx="6995402" cy="242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7"/>
              </a:lnSpc>
              <a:spcBef>
                <a:spcPct val="0"/>
              </a:spcBef>
            </a:pPr>
            <a:r>
              <a:rPr lang="en-US" sz="3469" spc="-69">
                <a:solidFill>
                  <a:srgbClr val="000000"/>
                </a:solidFill>
                <a:latin typeface="Glacial Indifference"/>
              </a:rPr>
              <a:t>El Curso de Español como Lengua Extranjera está especialmente diseñado para estudiantes de movilidad internacional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42005" y="7444376"/>
            <a:ext cx="4089926" cy="155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7"/>
              </a:lnSpc>
              <a:spcBef>
                <a:spcPct val="0"/>
              </a:spcBef>
            </a:pPr>
            <a:r>
              <a:rPr lang="en-US" sz="4469" b="1" spc="-89" dirty="0">
                <a:solidFill>
                  <a:srgbClr val="A91328"/>
                </a:solidFill>
                <a:latin typeface="Glacial Indifference Bold"/>
              </a:rPr>
              <a:t>¿</a:t>
            </a:r>
            <a:r>
              <a:rPr lang="en-US" sz="4469" spc="-89" dirty="0" err="1">
                <a:solidFill>
                  <a:srgbClr val="A91328"/>
                </a:solidFill>
                <a:latin typeface="Glacial Indifference Bold"/>
              </a:rPr>
              <a:t>Qué</a:t>
            </a:r>
            <a:r>
              <a:rPr lang="en-US" sz="4469" spc="-89" dirty="0">
                <a:solidFill>
                  <a:srgbClr val="A91328"/>
                </a:solidFill>
                <a:latin typeface="Glacial Indifference Bold"/>
              </a:rPr>
              <a:t> </a:t>
            </a:r>
            <a:r>
              <a:rPr lang="en-US" sz="4469" spc="-89" dirty="0" err="1">
                <a:solidFill>
                  <a:srgbClr val="A91328"/>
                </a:solidFill>
                <a:latin typeface="Glacial Indifference Bold"/>
              </a:rPr>
              <a:t>te</a:t>
            </a:r>
            <a:r>
              <a:rPr lang="en-US" sz="4469" spc="-89" dirty="0">
                <a:solidFill>
                  <a:srgbClr val="A91328"/>
                </a:solidFill>
                <a:latin typeface="Glacial Indifference Bold"/>
              </a:rPr>
              <a:t> </a:t>
            </a:r>
            <a:r>
              <a:rPr lang="en-US" sz="4469" spc="-89" dirty="0" err="1">
                <a:solidFill>
                  <a:srgbClr val="A91328"/>
                </a:solidFill>
                <a:latin typeface="Glacial Indifference Bold"/>
              </a:rPr>
              <a:t>ofrece</a:t>
            </a:r>
            <a:r>
              <a:rPr lang="en-US" sz="4469" spc="-89" dirty="0">
                <a:solidFill>
                  <a:srgbClr val="A91328"/>
                </a:solidFill>
                <a:latin typeface="Glacial Indifference Bold"/>
              </a:rPr>
              <a:t> </a:t>
            </a:r>
            <a:r>
              <a:rPr lang="en-US" sz="4469" spc="-89" dirty="0" err="1">
                <a:solidFill>
                  <a:srgbClr val="A91328"/>
                </a:solidFill>
                <a:latin typeface="Glacial Indifference Bold"/>
              </a:rPr>
              <a:t>este</a:t>
            </a:r>
            <a:r>
              <a:rPr lang="en-US" sz="4469" spc="-89" dirty="0">
                <a:solidFill>
                  <a:srgbClr val="A91328"/>
                </a:solidFill>
                <a:latin typeface="Glacial Indifference Bold"/>
              </a:rPr>
              <a:t> </a:t>
            </a:r>
            <a:r>
              <a:rPr lang="en-US" sz="4469" spc="-89" dirty="0" err="1">
                <a:solidFill>
                  <a:srgbClr val="A91328"/>
                </a:solidFill>
                <a:latin typeface="Glacial Indifference Bold"/>
              </a:rPr>
              <a:t>curso</a:t>
            </a:r>
            <a:r>
              <a:rPr lang="en-US" sz="4469" spc="-89" dirty="0">
                <a:solidFill>
                  <a:srgbClr val="A91328"/>
                </a:solidFill>
                <a:latin typeface="Glacial Indifference Bold"/>
              </a:rPr>
              <a:t>?</a:t>
            </a:r>
          </a:p>
        </p:txBody>
      </p:sp>
      <p:sp>
        <p:nvSpPr>
          <p:cNvPr id="34" name="AutoShape 34"/>
          <p:cNvSpPr/>
          <p:nvPr/>
        </p:nvSpPr>
        <p:spPr>
          <a:xfrm>
            <a:off x="8275320" y="9258300"/>
            <a:ext cx="7323049" cy="0"/>
          </a:xfrm>
          <a:prstGeom prst="line">
            <a:avLst/>
          </a:prstGeom>
          <a:ln w="133350" cap="flat">
            <a:solidFill>
              <a:srgbClr val="A91328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" name="TextBox 35"/>
          <p:cNvSpPr txBox="1"/>
          <p:nvPr/>
        </p:nvSpPr>
        <p:spPr>
          <a:xfrm>
            <a:off x="7409905" y="8183193"/>
            <a:ext cx="2163073" cy="47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8"/>
              </a:lnSpc>
              <a:spcBef>
                <a:spcPct val="0"/>
              </a:spcBef>
            </a:pPr>
            <a:r>
              <a:rPr lang="en-US" sz="2770" spc="-55">
                <a:solidFill>
                  <a:srgbClr val="000000"/>
                </a:solidFill>
                <a:latin typeface="Glacial Indifference"/>
              </a:rPr>
              <a:t>60 horas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53575" y="8094299"/>
            <a:ext cx="2163073" cy="7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770" dirty="0">
                <a:solidFill>
                  <a:srgbClr val="000000"/>
                </a:solidFill>
                <a:latin typeface="Glacial Indifference"/>
              </a:rPr>
              <a:t>6 </a:t>
            </a:r>
            <a:r>
              <a:rPr lang="en-US" sz="2770" dirty="0" err="1">
                <a:solidFill>
                  <a:srgbClr val="000000"/>
                </a:solidFill>
                <a:latin typeface="Glacial Indifference"/>
              </a:rPr>
              <a:t>créditos</a:t>
            </a:r>
            <a:endParaRPr lang="en-US" sz="2770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2853"/>
              </a:lnSpc>
            </a:pPr>
            <a:r>
              <a:rPr lang="en-US" sz="2770" dirty="0">
                <a:solidFill>
                  <a:srgbClr val="000000"/>
                </a:solidFill>
                <a:latin typeface="Glacial Indifference"/>
              </a:rPr>
              <a:t>ECTS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46732" y="8094299"/>
            <a:ext cx="2163073" cy="7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770">
                <a:solidFill>
                  <a:srgbClr val="000000"/>
                </a:solidFill>
                <a:latin typeface="Glacial Indifference"/>
              </a:rPr>
              <a:t>Desde A1</a:t>
            </a:r>
          </a:p>
          <a:p>
            <a:pPr algn="ctr">
              <a:lnSpc>
                <a:spcPts val="2853"/>
              </a:lnSpc>
            </a:pPr>
            <a:r>
              <a:rPr lang="en-US" sz="2770">
                <a:solidFill>
                  <a:srgbClr val="000000"/>
                </a:solidFill>
                <a:latin typeface="Glacial Indifference"/>
              </a:rPr>
              <a:t>hasta C2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365198" y="8117837"/>
            <a:ext cx="2163073" cy="7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770">
                <a:solidFill>
                  <a:srgbClr val="000000"/>
                </a:solidFill>
                <a:latin typeface="Glacial Indifference"/>
              </a:rPr>
              <a:t>Intercambio</a:t>
            </a:r>
          </a:p>
          <a:p>
            <a:pPr algn="ctr">
              <a:lnSpc>
                <a:spcPts val="2853"/>
              </a:lnSpc>
            </a:pPr>
            <a:r>
              <a:rPr lang="en-US" sz="2770">
                <a:solidFill>
                  <a:srgbClr val="000000"/>
                </a:solidFill>
                <a:latin typeface="Glacial Indifference"/>
              </a:rPr>
              <a:t>lingüístico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1553773">
            <a:off x="1667233" y="-2120131"/>
            <a:ext cx="16096690" cy="14527263"/>
          </a:xfrm>
          <a:custGeom>
            <a:avLst/>
            <a:gdLst/>
            <a:ahLst/>
            <a:cxnLst/>
            <a:rect l="l" t="t" r="r" b="b"/>
            <a:pathLst>
              <a:path w="16096690" h="14527263">
                <a:moveTo>
                  <a:pt x="0" y="0"/>
                </a:moveTo>
                <a:lnTo>
                  <a:pt x="16096690" y="0"/>
                </a:lnTo>
                <a:lnTo>
                  <a:pt x="16096690" y="14527262"/>
                </a:lnTo>
                <a:lnTo>
                  <a:pt x="0" y="1452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</a:path>
              </a:pathLst>
            </a:custGeom>
            <a:solidFill>
              <a:srgbClr val="A91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13044" y="3152575"/>
            <a:ext cx="11184355" cy="5889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>
              <a:lnSpc>
                <a:spcPts val="2687"/>
              </a:lnSpc>
              <a:buFont typeface="Arial"/>
              <a:buChar char="•"/>
            </a:pP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Curso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cuatrimestral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a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tiempo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parcial</a:t>
            </a: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 marL="604519" lvl="1" indent="-302260">
              <a:lnSpc>
                <a:spcPts val="2687"/>
              </a:lnSpc>
              <a:buFont typeface="Arial"/>
              <a:buChar char="•"/>
            </a:pP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Turnos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: lunes/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miércoles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o martes/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jueves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 (6 horas a la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semana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)</a:t>
            </a: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 marL="604519" lvl="1" indent="-302260">
              <a:lnSpc>
                <a:spcPts val="2687"/>
              </a:lnSpc>
              <a:buFont typeface="Arial"/>
              <a:buChar char="•"/>
            </a:pP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Certificado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oficial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del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curso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(6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créditos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ECTS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convalidables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)</a:t>
            </a: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 marL="604519" lvl="1" indent="-302260">
              <a:lnSpc>
                <a:spcPts val="2687"/>
              </a:lnSpc>
              <a:buFont typeface="Arial"/>
              <a:buChar char="•"/>
            </a:pP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Acceso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a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actividades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culturales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deportivas</a:t>
            </a: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 marL="604519" lvl="1" indent="-302260">
              <a:lnSpc>
                <a:spcPts val="2687"/>
              </a:lnSpc>
              <a:buFont typeface="Arial"/>
              <a:buChar char="•"/>
            </a:pP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Prueba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nivel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diseñada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para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ajustar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las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clases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a las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necesidades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lingüísticas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del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estudiante</a:t>
            </a: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87"/>
              </a:lnSpc>
            </a:pP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  <a:p>
            <a:pPr marL="604519" lvl="1" indent="-302260">
              <a:lnSpc>
                <a:spcPts val="2687"/>
              </a:lnSpc>
              <a:buFont typeface="Arial"/>
              <a:buChar char="•"/>
            </a:pP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Evaluación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supervisión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continuas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por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parte</a:t>
            </a:r>
            <a:r>
              <a:rPr lang="en-US" sz="2799" spc="-55" dirty="0">
                <a:solidFill>
                  <a:srgbClr val="000000"/>
                </a:solidFill>
                <a:latin typeface="Glacial Indifference"/>
              </a:rPr>
              <a:t> del </a:t>
            </a:r>
            <a:r>
              <a:rPr lang="en-US" sz="2799" spc="-55" dirty="0" err="1">
                <a:solidFill>
                  <a:srgbClr val="000000"/>
                </a:solidFill>
                <a:latin typeface="Glacial Indifference"/>
              </a:rPr>
              <a:t>profesor</a:t>
            </a:r>
            <a:endParaRPr lang="en-US" sz="2799" spc="-55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32094" y="3009900"/>
            <a:ext cx="0" cy="6162875"/>
          </a:xfrm>
          <a:prstGeom prst="line">
            <a:avLst/>
          </a:prstGeom>
          <a:ln w="38100" cap="flat">
            <a:solidFill>
              <a:srgbClr val="A91328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1774160" y="6639113"/>
            <a:ext cx="3379351" cy="1499316"/>
            <a:chOff x="0" y="0"/>
            <a:chExt cx="890035" cy="3948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0035" cy="394881"/>
            </a:xfrm>
            <a:custGeom>
              <a:avLst/>
              <a:gdLst/>
              <a:ahLst/>
              <a:cxnLst/>
              <a:rect l="l" t="t" r="r" b="b"/>
              <a:pathLst>
                <a:path w="890035" h="394881">
                  <a:moveTo>
                    <a:pt x="116838" y="0"/>
                  </a:moveTo>
                  <a:lnTo>
                    <a:pt x="773197" y="0"/>
                  </a:lnTo>
                  <a:cubicBezTo>
                    <a:pt x="837725" y="0"/>
                    <a:pt x="890035" y="52310"/>
                    <a:pt x="890035" y="116838"/>
                  </a:cubicBezTo>
                  <a:lnTo>
                    <a:pt x="890035" y="278043"/>
                  </a:lnTo>
                  <a:cubicBezTo>
                    <a:pt x="890035" y="309031"/>
                    <a:pt x="877725" y="338749"/>
                    <a:pt x="855814" y="360660"/>
                  </a:cubicBezTo>
                  <a:cubicBezTo>
                    <a:pt x="833902" y="382572"/>
                    <a:pt x="804184" y="394881"/>
                    <a:pt x="773197" y="394881"/>
                  </a:cubicBezTo>
                  <a:lnTo>
                    <a:pt x="116838" y="394881"/>
                  </a:lnTo>
                  <a:cubicBezTo>
                    <a:pt x="85851" y="394881"/>
                    <a:pt x="56133" y="382572"/>
                    <a:pt x="34221" y="360660"/>
                  </a:cubicBezTo>
                  <a:cubicBezTo>
                    <a:pt x="12310" y="338749"/>
                    <a:pt x="0" y="309031"/>
                    <a:pt x="0" y="278043"/>
                  </a:cubicBezTo>
                  <a:lnTo>
                    <a:pt x="0" y="116838"/>
                  </a:lnTo>
                  <a:cubicBezTo>
                    <a:pt x="0" y="85851"/>
                    <a:pt x="12310" y="56133"/>
                    <a:pt x="34221" y="34221"/>
                  </a:cubicBezTo>
                  <a:cubicBezTo>
                    <a:pt x="56133" y="12310"/>
                    <a:pt x="85851" y="0"/>
                    <a:pt x="116838" y="0"/>
                  </a:cubicBezTo>
                  <a:close/>
                </a:path>
              </a:pathLst>
            </a:custGeom>
            <a:solidFill>
              <a:srgbClr val="A91328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034619" y="3421948"/>
            <a:ext cx="2858433" cy="2912366"/>
          </a:xfrm>
          <a:custGeom>
            <a:avLst/>
            <a:gdLst/>
            <a:ahLst/>
            <a:cxnLst/>
            <a:rect l="l" t="t" r="r" b="b"/>
            <a:pathLst>
              <a:path w="2858433" h="2912366">
                <a:moveTo>
                  <a:pt x="0" y="0"/>
                </a:moveTo>
                <a:lnTo>
                  <a:pt x="2858433" y="0"/>
                </a:lnTo>
                <a:lnTo>
                  <a:pt x="2858433" y="2912365"/>
                </a:lnTo>
                <a:lnTo>
                  <a:pt x="0" y="29123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05" t="-8997" r="-10632" b="-6170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977652" y="1653488"/>
            <a:ext cx="14860669" cy="9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79"/>
              </a:lnSpc>
            </a:pPr>
            <a:r>
              <a:rPr lang="en-US" sz="5413" spc="-108">
                <a:solidFill>
                  <a:srgbClr val="A91328"/>
                </a:solidFill>
                <a:latin typeface="Glacial Indifference"/>
              </a:rPr>
              <a:t>CURSO DE ESPAÑOL COMO LENGUA EXTRANJERA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00460" y="6827183"/>
            <a:ext cx="3126750" cy="105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 spc="-60" dirty="0">
                <a:solidFill>
                  <a:srgbClr val="FFFFFF"/>
                </a:solidFill>
                <a:latin typeface="Glacial Indifference Bold"/>
              </a:rPr>
              <a:t>530 €</a:t>
            </a:r>
          </a:p>
          <a:p>
            <a:pPr algn="ctr">
              <a:lnSpc>
                <a:spcPts val="4236"/>
              </a:lnSpc>
              <a:spcBef>
                <a:spcPct val="0"/>
              </a:spcBef>
            </a:pPr>
            <a:r>
              <a:rPr lang="en-US" sz="3026" spc="-60" dirty="0">
                <a:solidFill>
                  <a:srgbClr val="FFFFFF"/>
                </a:solidFill>
                <a:latin typeface="Glacial Indifference"/>
              </a:rPr>
              <a:t>(2 </a:t>
            </a:r>
            <a:r>
              <a:rPr lang="en-US" sz="3026" spc="-60" dirty="0" err="1">
                <a:solidFill>
                  <a:srgbClr val="FFFFFF"/>
                </a:solidFill>
                <a:latin typeface="Glacial Indifference"/>
              </a:rPr>
              <a:t>plazos</a:t>
            </a:r>
            <a:r>
              <a:rPr lang="en-US" sz="3026" spc="-60" dirty="0">
                <a:solidFill>
                  <a:srgbClr val="FFFFFF"/>
                </a:solidFill>
                <a:latin typeface="Glacial Indifference"/>
              </a:rPr>
              <a:t> de 265 €)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636920" y="186701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1553773">
            <a:off x="1754575" y="-2120132"/>
            <a:ext cx="16096690" cy="14527263"/>
          </a:xfrm>
          <a:custGeom>
            <a:avLst/>
            <a:gdLst/>
            <a:ahLst/>
            <a:cxnLst/>
            <a:rect l="l" t="t" r="r" b="b"/>
            <a:pathLst>
              <a:path w="16096690" h="14527263">
                <a:moveTo>
                  <a:pt x="0" y="0"/>
                </a:moveTo>
                <a:lnTo>
                  <a:pt x="16096690" y="0"/>
                </a:lnTo>
                <a:lnTo>
                  <a:pt x="16096690" y="14527262"/>
                </a:lnTo>
                <a:lnTo>
                  <a:pt x="0" y="1452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672006" y="603820"/>
            <a:ext cx="4819350" cy="849759"/>
          </a:xfrm>
          <a:custGeom>
            <a:avLst/>
            <a:gdLst/>
            <a:ahLst/>
            <a:cxnLst/>
            <a:rect l="l" t="t" r="r" b="b"/>
            <a:pathLst>
              <a:path w="4819350" h="849759">
                <a:moveTo>
                  <a:pt x="0" y="0"/>
                </a:moveTo>
                <a:lnTo>
                  <a:pt x="4819350" y="0"/>
                </a:lnTo>
                <a:lnTo>
                  <a:pt x="481935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AutoShape 5"/>
          <p:cNvSpPr/>
          <p:nvPr/>
        </p:nvSpPr>
        <p:spPr>
          <a:xfrm rot="5399999">
            <a:off x="670258" y="1812022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6"/>
          <p:cNvSpPr/>
          <p:nvPr/>
        </p:nvSpPr>
        <p:spPr>
          <a:xfrm>
            <a:off x="1028700" y="2170464"/>
            <a:ext cx="745460" cy="0"/>
          </a:xfrm>
          <a:prstGeom prst="line">
            <a:avLst/>
          </a:prstGeom>
          <a:ln w="28575" cap="flat">
            <a:solidFill>
              <a:srgbClr val="A91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6838320" y="9429297"/>
            <a:ext cx="1449680" cy="857703"/>
          </a:xfrm>
          <a:custGeom>
            <a:avLst/>
            <a:gdLst/>
            <a:ahLst/>
            <a:cxnLst/>
            <a:rect l="l" t="t" r="r" b="b"/>
            <a:pathLst>
              <a:path w="1449680" h="857703">
                <a:moveTo>
                  <a:pt x="0" y="0"/>
                </a:moveTo>
                <a:lnTo>
                  <a:pt x="1449680" y="0"/>
                </a:lnTo>
                <a:lnTo>
                  <a:pt x="1449680" y="857703"/>
                </a:lnTo>
                <a:lnTo>
                  <a:pt x="0" y="8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46" r="-1571" b="-119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16968656" y="9858149"/>
            <a:ext cx="2442400" cy="2343827"/>
            <a:chOff x="0" y="0"/>
            <a:chExt cx="84698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983" cy="812800"/>
            </a:xfrm>
            <a:custGeom>
              <a:avLst/>
              <a:gdLst/>
              <a:ahLst/>
              <a:cxnLst/>
              <a:rect l="l" t="t" r="r" b="b"/>
              <a:pathLst>
                <a:path w="846983" h="812800">
                  <a:moveTo>
                    <a:pt x="423492" y="0"/>
                  </a:moveTo>
                  <a:cubicBezTo>
                    <a:pt x="189604" y="0"/>
                    <a:pt x="0" y="181951"/>
                    <a:pt x="0" y="406400"/>
                  </a:cubicBezTo>
                  <a:cubicBezTo>
                    <a:pt x="0" y="630849"/>
                    <a:pt x="189604" y="812800"/>
                    <a:pt x="423492" y="812800"/>
                  </a:cubicBezTo>
                  <a:cubicBezTo>
                    <a:pt x="657380" y="812800"/>
                    <a:pt x="846983" y="630849"/>
                    <a:pt x="846983" y="406400"/>
                  </a:cubicBezTo>
                  <a:cubicBezTo>
                    <a:pt x="846983" y="181951"/>
                    <a:pt x="657380" y="0"/>
                    <a:pt x="423492" y="0"/>
                  </a:cubicBezTo>
                </a:path>
              </a:pathLst>
            </a:custGeom>
            <a:solidFill>
              <a:srgbClr val="A91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48566" y="3033185"/>
            <a:ext cx="5288287" cy="3862916"/>
            <a:chOff x="0" y="0"/>
            <a:chExt cx="1392800" cy="1173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92800" cy="1173440"/>
            </a:xfrm>
            <a:custGeom>
              <a:avLst/>
              <a:gdLst/>
              <a:ahLst/>
              <a:cxnLst/>
              <a:rect l="l" t="t" r="r" b="b"/>
              <a:pathLst>
                <a:path w="1392800" h="1173440">
                  <a:moveTo>
                    <a:pt x="74663" y="0"/>
                  </a:moveTo>
                  <a:lnTo>
                    <a:pt x="1318137" y="0"/>
                  </a:lnTo>
                  <a:cubicBezTo>
                    <a:pt x="1337939" y="0"/>
                    <a:pt x="1356930" y="7866"/>
                    <a:pt x="1370932" y="21868"/>
                  </a:cubicBezTo>
                  <a:cubicBezTo>
                    <a:pt x="1384934" y="35870"/>
                    <a:pt x="1392800" y="54861"/>
                    <a:pt x="1392800" y="74663"/>
                  </a:cubicBezTo>
                  <a:lnTo>
                    <a:pt x="1392800" y="1098777"/>
                  </a:lnTo>
                  <a:cubicBezTo>
                    <a:pt x="1392800" y="1140012"/>
                    <a:pt x="1359372" y="1173440"/>
                    <a:pt x="1318137" y="1173440"/>
                  </a:cubicBezTo>
                  <a:lnTo>
                    <a:pt x="74663" y="1173440"/>
                  </a:lnTo>
                  <a:cubicBezTo>
                    <a:pt x="33428" y="1173440"/>
                    <a:pt x="0" y="1140012"/>
                    <a:pt x="0" y="1098777"/>
                  </a:cubicBezTo>
                  <a:lnTo>
                    <a:pt x="0" y="74663"/>
                  </a:lnTo>
                  <a:cubicBezTo>
                    <a:pt x="0" y="54861"/>
                    <a:pt x="7866" y="35870"/>
                    <a:pt x="21868" y="21868"/>
                  </a:cubicBezTo>
                  <a:cubicBezTo>
                    <a:pt x="35870" y="7866"/>
                    <a:pt x="54861" y="0"/>
                    <a:pt x="746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860081">
            <a:off x="15212914" y="2865641"/>
            <a:ext cx="737060" cy="737060"/>
          </a:xfrm>
          <a:custGeom>
            <a:avLst/>
            <a:gdLst/>
            <a:ahLst/>
            <a:cxnLst/>
            <a:rect l="l" t="t" r="r" b="b"/>
            <a:pathLst>
              <a:path w="737060" h="737060">
                <a:moveTo>
                  <a:pt x="0" y="0"/>
                </a:moveTo>
                <a:lnTo>
                  <a:pt x="737060" y="0"/>
                </a:lnTo>
                <a:lnTo>
                  <a:pt x="737060" y="737059"/>
                </a:lnTo>
                <a:lnTo>
                  <a:pt x="0" y="73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00000">
            <a:off x="7340596" y="3995447"/>
            <a:ext cx="2496649" cy="2783840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1124772" y="3318849"/>
            <a:ext cx="421024" cy="421024"/>
          </a:xfrm>
          <a:custGeom>
            <a:avLst/>
            <a:gdLst/>
            <a:ahLst/>
            <a:cxnLst/>
            <a:rect l="l" t="t" r="r" b="b"/>
            <a:pathLst>
              <a:path w="421024" h="421024">
                <a:moveTo>
                  <a:pt x="0" y="0"/>
                </a:moveTo>
                <a:lnTo>
                  <a:pt x="421024" y="0"/>
                </a:lnTo>
                <a:lnTo>
                  <a:pt x="421024" y="421023"/>
                </a:lnTo>
                <a:lnTo>
                  <a:pt x="0" y="4210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11677500" y="3209719"/>
            <a:ext cx="3398243" cy="4575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2"/>
              </a:lnSpc>
            </a:pPr>
            <a:r>
              <a:rPr lang="en-US" sz="3216" dirty="0">
                <a:solidFill>
                  <a:srgbClr val="000000"/>
                </a:solidFill>
                <a:latin typeface="Glacial Indifference"/>
              </a:rPr>
              <a:t>19 de </a:t>
            </a:r>
            <a:r>
              <a:rPr lang="en-US" sz="3216" dirty="0" err="1">
                <a:solidFill>
                  <a:srgbClr val="000000"/>
                </a:solidFill>
                <a:latin typeface="Glacial Indifference"/>
              </a:rPr>
              <a:t>febrero</a:t>
            </a:r>
            <a:endParaRPr lang="en-US" sz="3216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502"/>
              </a:lnSpc>
            </a:pPr>
            <a:r>
              <a:rPr lang="en-US" sz="3216" dirty="0">
                <a:solidFill>
                  <a:srgbClr val="000000"/>
                </a:solidFill>
                <a:latin typeface="Glacial Indifference"/>
              </a:rPr>
              <a:t>            9.00</a:t>
            </a:r>
          </a:p>
          <a:p>
            <a:pPr algn="ctr">
              <a:lnSpc>
                <a:spcPts val="4502"/>
              </a:lnSpc>
            </a:pPr>
            <a:r>
              <a:rPr lang="en-US" sz="3216" dirty="0">
                <a:solidFill>
                  <a:srgbClr val="000000"/>
                </a:solidFill>
                <a:latin typeface="Glacial Indifference"/>
              </a:rPr>
              <a:t>16.00</a:t>
            </a:r>
          </a:p>
          <a:p>
            <a:pPr algn="ctr">
              <a:lnSpc>
                <a:spcPts val="4502"/>
              </a:lnSpc>
            </a:pPr>
            <a:endParaRPr lang="en-US" sz="3216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502"/>
              </a:lnSpc>
            </a:pPr>
            <a:r>
              <a:rPr lang="en-US" sz="3216" dirty="0">
                <a:solidFill>
                  <a:srgbClr val="000000"/>
                </a:solidFill>
                <a:latin typeface="Glacial Indifference"/>
              </a:rPr>
              <a:t>26 de </a:t>
            </a:r>
            <a:r>
              <a:rPr lang="en-US" sz="3216" dirty="0" err="1">
                <a:solidFill>
                  <a:srgbClr val="000000"/>
                </a:solidFill>
                <a:latin typeface="Glacial Indifference"/>
              </a:rPr>
              <a:t>febrero</a:t>
            </a:r>
            <a:endParaRPr lang="en-US" sz="3216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502"/>
              </a:lnSpc>
            </a:pPr>
            <a:r>
              <a:rPr lang="en-US" sz="3216" dirty="0">
                <a:solidFill>
                  <a:srgbClr val="000000"/>
                </a:solidFill>
                <a:latin typeface="Glacial Indifference"/>
              </a:rPr>
              <a:t> 16.00</a:t>
            </a:r>
          </a:p>
          <a:p>
            <a:pPr algn="ctr">
              <a:lnSpc>
                <a:spcPts val="4502"/>
              </a:lnSpc>
            </a:pPr>
            <a:endParaRPr lang="en-US" sz="3216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502"/>
              </a:lnSpc>
            </a:pPr>
            <a:endParaRPr lang="en-US" sz="3216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49693" y="4692676"/>
            <a:ext cx="4663645" cy="131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A91328"/>
                </a:solidFill>
                <a:latin typeface="Glacial Indifference Bold"/>
              </a:rPr>
              <a:t>Fechas de las pruebas de nivel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77652" y="1653488"/>
            <a:ext cx="14860669" cy="92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79"/>
              </a:lnSpc>
            </a:pPr>
            <a:r>
              <a:rPr lang="en-US" sz="5413" spc="-108" dirty="0">
                <a:solidFill>
                  <a:srgbClr val="A91328"/>
                </a:solidFill>
                <a:latin typeface="Glacial Indifference"/>
              </a:rPr>
              <a:t>CURSO DE ESPAÑOL COMO LENGUA EXTRANJERA</a:t>
            </a:r>
          </a:p>
        </p:txBody>
      </p:sp>
      <p:sp>
        <p:nvSpPr>
          <p:cNvPr id="22" name="Freeform 22"/>
          <p:cNvSpPr/>
          <p:nvPr/>
        </p:nvSpPr>
        <p:spPr>
          <a:xfrm>
            <a:off x="12344400" y="4461780"/>
            <a:ext cx="376920" cy="376920"/>
          </a:xfrm>
          <a:custGeom>
            <a:avLst/>
            <a:gdLst/>
            <a:ahLst/>
            <a:cxnLst/>
            <a:rect l="l" t="t" r="r" b="b"/>
            <a:pathLst>
              <a:path w="376920" h="376920">
                <a:moveTo>
                  <a:pt x="0" y="0"/>
                </a:moveTo>
                <a:lnTo>
                  <a:pt x="376920" y="0"/>
                </a:lnTo>
                <a:lnTo>
                  <a:pt x="376920" y="376920"/>
                </a:lnTo>
                <a:lnTo>
                  <a:pt x="0" y="376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Freeform 23"/>
          <p:cNvSpPr/>
          <p:nvPr/>
        </p:nvSpPr>
        <p:spPr>
          <a:xfrm>
            <a:off x="12392495" y="6134100"/>
            <a:ext cx="376920" cy="376920"/>
          </a:xfrm>
          <a:custGeom>
            <a:avLst/>
            <a:gdLst/>
            <a:ahLst/>
            <a:cxnLst/>
            <a:rect l="l" t="t" r="r" b="b"/>
            <a:pathLst>
              <a:path w="376920" h="376920">
                <a:moveTo>
                  <a:pt x="0" y="0"/>
                </a:moveTo>
                <a:lnTo>
                  <a:pt x="376920" y="0"/>
                </a:lnTo>
                <a:lnTo>
                  <a:pt x="376920" y="376920"/>
                </a:lnTo>
                <a:lnTo>
                  <a:pt x="0" y="376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4" name="Group 24"/>
          <p:cNvGrpSpPr/>
          <p:nvPr/>
        </p:nvGrpSpPr>
        <p:grpSpPr>
          <a:xfrm>
            <a:off x="5899673" y="7900952"/>
            <a:ext cx="5858171" cy="994491"/>
            <a:chOff x="0" y="0"/>
            <a:chExt cx="1542893" cy="26192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42893" cy="261923"/>
            </a:xfrm>
            <a:custGeom>
              <a:avLst/>
              <a:gdLst/>
              <a:ahLst/>
              <a:cxnLst/>
              <a:rect l="l" t="t" r="r" b="b"/>
              <a:pathLst>
                <a:path w="1542893" h="261923">
                  <a:moveTo>
                    <a:pt x="67400" y="0"/>
                  </a:moveTo>
                  <a:lnTo>
                    <a:pt x="1475493" y="0"/>
                  </a:lnTo>
                  <a:cubicBezTo>
                    <a:pt x="1512717" y="0"/>
                    <a:pt x="1542893" y="30176"/>
                    <a:pt x="1542893" y="67400"/>
                  </a:cubicBezTo>
                  <a:lnTo>
                    <a:pt x="1542893" y="194524"/>
                  </a:lnTo>
                  <a:cubicBezTo>
                    <a:pt x="1542893" y="231748"/>
                    <a:pt x="1512717" y="261923"/>
                    <a:pt x="1475493" y="261923"/>
                  </a:cubicBezTo>
                  <a:lnTo>
                    <a:pt x="67400" y="261923"/>
                  </a:lnTo>
                  <a:cubicBezTo>
                    <a:pt x="30176" y="261923"/>
                    <a:pt x="0" y="231748"/>
                    <a:pt x="0" y="194524"/>
                  </a:cubicBezTo>
                  <a:lnTo>
                    <a:pt x="0" y="67400"/>
                  </a:lnTo>
                  <a:cubicBezTo>
                    <a:pt x="0" y="30176"/>
                    <a:pt x="30176" y="0"/>
                    <a:pt x="67400" y="0"/>
                  </a:cubicBezTo>
                  <a:close/>
                </a:path>
              </a:pathLst>
            </a:custGeom>
            <a:solidFill>
              <a:srgbClr val="A91328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322232" y="8040748"/>
            <a:ext cx="5013052" cy="63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  <a:spcBef>
                <a:spcPct val="0"/>
              </a:spcBef>
            </a:pPr>
            <a:r>
              <a:rPr lang="en-US" sz="3726" spc="-74">
                <a:solidFill>
                  <a:srgbClr val="FFFFFF"/>
                </a:solidFill>
                <a:latin typeface="Glacial Indifference Bold"/>
              </a:rPr>
              <a:t>¡MATRICULA ABIERTA!</a:t>
            </a:r>
          </a:p>
        </p:txBody>
      </p:sp>
      <p:sp>
        <p:nvSpPr>
          <p:cNvPr id="28" name="Freeform 28"/>
          <p:cNvSpPr/>
          <p:nvPr/>
        </p:nvSpPr>
        <p:spPr>
          <a:xfrm>
            <a:off x="11132651" y="5560676"/>
            <a:ext cx="421024" cy="421024"/>
          </a:xfrm>
          <a:custGeom>
            <a:avLst/>
            <a:gdLst/>
            <a:ahLst/>
            <a:cxnLst/>
            <a:rect l="l" t="t" r="r" b="b"/>
            <a:pathLst>
              <a:path w="421024" h="421024">
                <a:moveTo>
                  <a:pt x="0" y="0"/>
                </a:moveTo>
                <a:lnTo>
                  <a:pt x="421024" y="0"/>
                </a:lnTo>
                <a:lnTo>
                  <a:pt x="421024" y="421024"/>
                </a:lnTo>
                <a:lnTo>
                  <a:pt x="0" y="421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9"/>
          <p:cNvSpPr/>
          <p:nvPr/>
        </p:nvSpPr>
        <p:spPr>
          <a:xfrm>
            <a:off x="12348480" y="3893038"/>
            <a:ext cx="376920" cy="376920"/>
          </a:xfrm>
          <a:custGeom>
            <a:avLst/>
            <a:gdLst/>
            <a:ahLst/>
            <a:cxnLst/>
            <a:rect l="l" t="t" r="r" b="b"/>
            <a:pathLst>
              <a:path w="376920" h="376920">
                <a:moveTo>
                  <a:pt x="0" y="0"/>
                </a:moveTo>
                <a:lnTo>
                  <a:pt x="376920" y="0"/>
                </a:lnTo>
                <a:lnTo>
                  <a:pt x="376920" y="376920"/>
                </a:lnTo>
                <a:lnTo>
                  <a:pt x="0" y="3769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8D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341546" y="5124450"/>
            <a:ext cx="739434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7705042" y="4874737"/>
            <a:ext cx="2877915" cy="2360920"/>
          </a:xfrm>
          <a:custGeom>
            <a:avLst/>
            <a:gdLst/>
            <a:ahLst/>
            <a:cxnLst/>
            <a:rect l="l" t="t" r="r" b="b"/>
            <a:pathLst>
              <a:path w="2877915" h="2360920">
                <a:moveTo>
                  <a:pt x="0" y="0"/>
                </a:moveTo>
                <a:lnTo>
                  <a:pt x="2877916" y="0"/>
                </a:lnTo>
                <a:lnTo>
                  <a:pt x="2877916" y="2360920"/>
                </a:lnTo>
                <a:lnTo>
                  <a:pt x="0" y="236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526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7320415" y="1801847"/>
            <a:ext cx="3647170" cy="3480653"/>
          </a:xfrm>
          <a:custGeom>
            <a:avLst/>
            <a:gdLst/>
            <a:ahLst/>
            <a:cxnLst/>
            <a:rect l="l" t="t" r="r" b="b"/>
            <a:pathLst>
              <a:path w="3647170" h="3480653">
                <a:moveTo>
                  <a:pt x="0" y="0"/>
                </a:moveTo>
                <a:lnTo>
                  <a:pt x="3647170" y="0"/>
                </a:lnTo>
                <a:lnTo>
                  <a:pt x="3647170" y="3480653"/>
                </a:lnTo>
                <a:lnTo>
                  <a:pt x="0" y="3480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176" r="-11907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-3924338" y="-1647706"/>
            <a:ext cx="9906076" cy="11934706"/>
          </a:xfrm>
          <a:custGeom>
            <a:avLst/>
            <a:gdLst/>
            <a:ahLst/>
            <a:cxnLst/>
            <a:rect l="l" t="t" r="r" b="b"/>
            <a:pathLst>
              <a:path w="9906076" h="11934706">
                <a:moveTo>
                  <a:pt x="0" y="0"/>
                </a:moveTo>
                <a:lnTo>
                  <a:pt x="9906076" y="0"/>
                </a:lnTo>
                <a:lnTo>
                  <a:pt x="9906076" y="11934706"/>
                </a:lnTo>
                <a:lnTo>
                  <a:pt x="0" y="119347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r="-59032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AutoShape 6"/>
          <p:cNvSpPr/>
          <p:nvPr/>
        </p:nvSpPr>
        <p:spPr>
          <a:xfrm rot="5399999">
            <a:off x="7568417" y="9597540"/>
            <a:ext cx="318926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11970865" y="5341928"/>
            <a:ext cx="5761746" cy="1995933"/>
            <a:chOff x="0" y="0"/>
            <a:chExt cx="7682328" cy="2661244"/>
          </a:xfrm>
        </p:grpSpPr>
        <p:sp>
          <p:nvSpPr>
            <p:cNvPr id="8" name="Freeform 8"/>
            <p:cNvSpPr/>
            <p:nvPr/>
          </p:nvSpPr>
          <p:spPr>
            <a:xfrm>
              <a:off x="0" y="288361"/>
              <a:ext cx="1375697" cy="1370695"/>
            </a:xfrm>
            <a:custGeom>
              <a:avLst/>
              <a:gdLst/>
              <a:ahLst/>
              <a:cxnLst/>
              <a:rect l="l" t="t" r="r" b="b"/>
              <a:pathLst>
                <a:path w="1375697" h="1370695">
                  <a:moveTo>
                    <a:pt x="0" y="0"/>
                  </a:moveTo>
                  <a:lnTo>
                    <a:pt x="1375697" y="0"/>
                  </a:lnTo>
                  <a:lnTo>
                    <a:pt x="1375697" y="1370695"/>
                  </a:lnTo>
                  <a:lnTo>
                    <a:pt x="0" y="1370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3623" y="281546"/>
              <a:ext cx="1377509" cy="1377509"/>
            </a:xfrm>
            <a:custGeom>
              <a:avLst/>
              <a:gdLst/>
              <a:ahLst/>
              <a:cxnLst/>
              <a:rect l="l" t="t" r="r" b="b"/>
              <a:pathLst>
                <a:path w="1377509" h="1377509">
                  <a:moveTo>
                    <a:pt x="0" y="0"/>
                  </a:moveTo>
                  <a:lnTo>
                    <a:pt x="1377509" y="0"/>
                  </a:lnTo>
                  <a:lnTo>
                    <a:pt x="1377509" y="1377510"/>
                  </a:lnTo>
                  <a:lnTo>
                    <a:pt x="0" y="1377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154332" y="2845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309842" y="278592"/>
              <a:ext cx="1372486" cy="1372486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543421" y="447218"/>
              <a:ext cx="970280" cy="970280"/>
            </a:xfrm>
            <a:custGeom>
              <a:avLst/>
              <a:gdLst/>
              <a:ahLst/>
              <a:cxnLst/>
              <a:rect l="l" t="t" r="r" b="b"/>
              <a:pathLst>
                <a:path w="970280" h="970280">
                  <a:moveTo>
                    <a:pt x="0" y="0"/>
                  </a:moveTo>
                  <a:lnTo>
                    <a:pt x="970280" y="0"/>
                  </a:lnTo>
                  <a:lnTo>
                    <a:pt x="970280" y="970280"/>
                  </a:lnTo>
                  <a:lnTo>
                    <a:pt x="0" y="970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07485" y="1657644"/>
              <a:ext cx="2781296" cy="1003600"/>
              <a:chOff x="0" y="-57150"/>
              <a:chExt cx="1284646" cy="46355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84646" cy="343457"/>
              </a:xfrm>
              <a:custGeom>
                <a:avLst/>
                <a:gdLst/>
                <a:ahLst/>
                <a:cxnLst/>
                <a:rect l="l" t="t" r="r" b="b"/>
                <a:pathLst>
                  <a:path w="1284646" h="343457">
                    <a:moveTo>
                      <a:pt x="1081446" y="0"/>
                    </a:moveTo>
                    <a:cubicBezTo>
                      <a:pt x="1193670" y="0"/>
                      <a:pt x="1284646" y="76886"/>
                      <a:pt x="1284646" y="171729"/>
                    </a:cubicBezTo>
                    <a:cubicBezTo>
                      <a:pt x="1284646" y="266572"/>
                      <a:pt x="1193670" y="343457"/>
                      <a:pt x="1081446" y="343457"/>
                    </a:cubicBezTo>
                    <a:lnTo>
                      <a:pt x="203200" y="343457"/>
                    </a:lnTo>
                    <a:cubicBezTo>
                      <a:pt x="90976" y="343457"/>
                      <a:pt x="0" y="266572"/>
                      <a:pt x="0" y="171729"/>
                    </a:cubicBezTo>
                    <a:cubicBezTo>
                      <a:pt x="0" y="76886"/>
                      <a:pt x="90976" y="0"/>
                      <a:pt x="203200" y="0"/>
                    </a:cubicBezTo>
                    <a:lnTo>
                      <a:pt x="1081446" y="0"/>
                    </a:lnTo>
                  </a:path>
                </a:pathLst>
              </a:custGeom>
              <a:solidFill>
                <a:srgbClr val="8D8D8C"/>
              </a:solid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284646" cy="463550"/>
              </a:xfrm>
              <a:prstGeom prst="rect">
                <a:avLst/>
              </a:prstGeom>
            </p:spPr>
            <p:txBody>
              <a:bodyPr lIns="152302" tIns="152302" rIns="152302" bIns="152302" rtlCol="0" anchor="ctr"/>
              <a:lstStyle/>
              <a:p>
                <a:pPr algn="ctr">
                  <a:lnSpc>
                    <a:spcPts val="3212"/>
                  </a:lnSpc>
                </a:pPr>
                <a:r>
                  <a:rPr lang="en-US" sz="2294" spc="-45" dirty="0">
                    <a:solidFill>
                      <a:srgbClr val="FFFFFF"/>
                    </a:solidFill>
                    <a:latin typeface="Glacial Indifference"/>
                  </a:rPr>
                  <a:t>@clmgranada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039832" y="0"/>
              <a:ext cx="1026887" cy="557183"/>
              <a:chOff x="0" y="0"/>
              <a:chExt cx="632117" cy="34298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2117" cy="342983"/>
              </a:xfrm>
              <a:custGeom>
                <a:avLst/>
                <a:gdLst/>
                <a:ahLst/>
                <a:cxnLst/>
                <a:rect l="l" t="t" r="r" b="b"/>
                <a:pathLst>
                  <a:path w="632117" h="342983">
                    <a:moveTo>
                      <a:pt x="428917" y="0"/>
                    </a:moveTo>
                    <a:cubicBezTo>
                      <a:pt x="541141" y="0"/>
                      <a:pt x="632117" y="76779"/>
                      <a:pt x="632117" y="171492"/>
                    </a:cubicBezTo>
                    <a:cubicBezTo>
                      <a:pt x="632117" y="266204"/>
                      <a:pt x="541141" y="342983"/>
                      <a:pt x="428917" y="342983"/>
                    </a:cubicBezTo>
                    <a:lnTo>
                      <a:pt x="203200" y="342983"/>
                    </a:lnTo>
                    <a:cubicBezTo>
                      <a:pt x="90976" y="342983"/>
                      <a:pt x="0" y="266204"/>
                      <a:pt x="0" y="171492"/>
                    </a:cubicBezTo>
                    <a:cubicBezTo>
                      <a:pt x="0" y="76779"/>
                      <a:pt x="90976" y="0"/>
                      <a:pt x="203200" y="0"/>
                    </a:cubicBezTo>
                    <a:lnTo>
                      <a:pt x="428917" y="0"/>
                    </a:lnTo>
                  </a:path>
                </a:pathLst>
              </a:custGeom>
              <a:solidFill>
                <a:srgbClr val="8D8D8C"/>
              </a:solid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152302" tIns="152302" rIns="152302" bIns="152302" rtlCol="0" anchor="ctr"/>
              <a:lstStyle/>
              <a:p>
                <a:pPr algn="ctr">
                  <a:lnSpc>
                    <a:spcPts val="2512"/>
                  </a:lnSpc>
                </a:pPr>
                <a:r>
                  <a:rPr lang="en-US" sz="1794" spc="-35">
                    <a:solidFill>
                      <a:srgbClr val="FFFFFF"/>
                    </a:solidFill>
                    <a:latin typeface="Glacial Indifference"/>
                  </a:rPr>
                  <a:t>blog</a:t>
                </a:r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6915551" y="8021957"/>
            <a:ext cx="1952876" cy="1952876"/>
          </a:xfrm>
          <a:custGeom>
            <a:avLst/>
            <a:gdLst/>
            <a:ahLst/>
            <a:cxnLst/>
            <a:rect l="l" t="t" r="r" b="b"/>
            <a:pathLst>
              <a:path w="1952876" h="1952876">
                <a:moveTo>
                  <a:pt x="0" y="0"/>
                </a:moveTo>
                <a:lnTo>
                  <a:pt x="1952877" y="0"/>
                </a:lnTo>
                <a:lnTo>
                  <a:pt x="1952877" y="1952876"/>
                </a:lnTo>
                <a:lnTo>
                  <a:pt x="0" y="19528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9301903" y="7983857"/>
            <a:ext cx="2845992" cy="15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9"/>
              </a:lnSpc>
            </a:pPr>
            <a:r>
              <a:rPr lang="en-US" sz="2213" spc="-44">
                <a:solidFill>
                  <a:srgbClr val="FFFFFF"/>
                </a:solidFill>
                <a:latin typeface="Glacial Indifference"/>
              </a:rPr>
              <a:t>www.clm.granada.com</a:t>
            </a:r>
          </a:p>
          <a:p>
            <a:pPr>
              <a:lnSpc>
                <a:spcPts val="3099"/>
              </a:lnSpc>
            </a:pPr>
            <a:r>
              <a:rPr lang="en-US" sz="2213" spc="-44">
                <a:solidFill>
                  <a:srgbClr val="FFFFFF"/>
                </a:solidFill>
                <a:latin typeface="Glacial Indifference"/>
              </a:rPr>
              <a:t>info@clm.ugr.es</a:t>
            </a:r>
          </a:p>
          <a:p>
            <a:pPr>
              <a:lnSpc>
                <a:spcPts val="3099"/>
              </a:lnSpc>
            </a:pPr>
            <a:r>
              <a:rPr lang="en-US" sz="2213" spc="-44">
                <a:solidFill>
                  <a:srgbClr val="FFFFFF"/>
                </a:solidFill>
                <a:latin typeface="Glacial Indifference"/>
              </a:rPr>
              <a:t>Tel. +34 958 215 660</a:t>
            </a:r>
          </a:p>
          <a:p>
            <a:pPr>
              <a:lnSpc>
                <a:spcPts val="3099"/>
              </a:lnSpc>
            </a:pPr>
            <a:endParaRPr lang="en-US" sz="2213" spc="-44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B5DB512-CAA5-14B6-355D-0F096D90622B}"/>
              </a:ext>
            </a:extLst>
          </p:cNvPr>
          <p:cNvSpPr/>
          <p:nvPr/>
        </p:nvSpPr>
        <p:spPr>
          <a:xfrm>
            <a:off x="15536459" y="5575280"/>
            <a:ext cx="1028700" cy="10004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A183117-66C1-335F-C977-A69CEE4EF5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91975" y="5746560"/>
            <a:ext cx="1119624" cy="69234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173</Words>
  <Application>Microsoft Office PowerPoint</Application>
  <PresentationFormat>Personalizado</PresentationFormat>
  <Paragraphs>47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Glacial Indifference Bold</vt:lpstr>
      <vt:lpstr>Glacial Indifference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INCOMING RAMÓN</dc:title>
  <dc:creator>Ramón Barquero Baena</dc:creator>
  <cp:lastModifiedBy>Susana Fernandez Alcazar</cp:lastModifiedBy>
  <cp:revision>12</cp:revision>
  <dcterms:created xsi:type="dcterms:W3CDTF">2006-08-16T00:00:00Z</dcterms:created>
  <dcterms:modified xsi:type="dcterms:W3CDTF">2025-01-27T09:56:15Z</dcterms:modified>
  <dc:identifier>DAFp6UK12JI</dc:identifier>
</cp:coreProperties>
</file>