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notesMasterIdLst>
    <p:notesMasterId r:id="rId51"/>
  </p:notesMasterIdLst>
  <p:handoutMasterIdLst>
    <p:handoutMasterId r:id="rId52"/>
  </p:handoutMasterIdLst>
  <p:sldIdLst>
    <p:sldId id="456" r:id="rId2"/>
    <p:sldId id="460" r:id="rId3"/>
    <p:sldId id="430" r:id="rId4"/>
    <p:sldId id="445" r:id="rId5"/>
    <p:sldId id="440" r:id="rId6"/>
    <p:sldId id="442" r:id="rId7"/>
    <p:sldId id="464" r:id="rId8"/>
    <p:sldId id="458" r:id="rId9"/>
    <p:sldId id="459" r:id="rId10"/>
    <p:sldId id="468" r:id="rId11"/>
    <p:sldId id="443" r:id="rId12"/>
    <p:sldId id="410" r:id="rId13"/>
    <p:sldId id="394" r:id="rId14"/>
    <p:sldId id="431" r:id="rId15"/>
    <p:sldId id="398" r:id="rId16"/>
    <p:sldId id="422" r:id="rId17"/>
    <p:sldId id="407" r:id="rId18"/>
    <p:sldId id="466" r:id="rId19"/>
    <p:sldId id="455" r:id="rId20"/>
    <p:sldId id="438" r:id="rId21"/>
    <p:sldId id="454" r:id="rId22"/>
    <p:sldId id="462" r:id="rId23"/>
    <p:sldId id="463" r:id="rId24"/>
    <p:sldId id="461" r:id="rId25"/>
    <p:sldId id="386" r:id="rId26"/>
    <p:sldId id="378" r:id="rId27"/>
    <p:sldId id="389" r:id="rId28"/>
    <p:sldId id="470" r:id="rId29"/>
    <p:sldId id="387" r:id="rId30"/>
    <p:sldId id="439" r:id="rId31"/>
    <p:sldId id="427" r:id="rId32"/>
    <p:sldId id="449" r:id="rId33"/>
    <p:sldId id="382" r:id="rId34"/>
    <p:sldId id="383" r:id="rId35"/>
    <p:sldId id="408" r:id="rId36"/>
    <p:sldId id="417" r:id="rId37"/>
    <p:sldId id="368" r:id="rId38"/>
    <p:sldId id="371" r:id="rId39"/>
    <p:sldId id="374" r:id="rId40"/>
    <p:sldId id="469" r:id="rId41"/>
    <p:sldId id="432" r:id="rId42"/>
    <p:sldId id="433" r:id="rId43"/>
    <p:sldId id="465" r:id="rId44"/>
    <p:sldId id="434" r:id="rId45"/>
    <p:sldId id="435" r:id="rId46"/>
    <p:sldId id="453" r:id="rId47"/>
    <p:sldId id="437" r:id="rId48"/>
    <p:sldId id="448" r:id="rId49"/>
    <p:sldId id="332" r:id="rId50"/>
  </p:sldIdLst>
  <p:sldSz cx="9144000" cy="6858000" type="screen4x3"/>
  <p:notesSz cx="7104063" cy="102346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o Sánchez" initials="MS" lastIdx="3" clrIdx="0"/>
  <p:cmAuthor id="2" name="Susana Fernandez Alcazar" initials="SFA" lastIdx="0" clrIdx="1">
    <p:extLst>
      <p:ext uri="{19B8F6BF-5375-455C-9EA6-DF929625EA0E}">
        <p15:presenceInfo xmlns:p15="http://schemas.microsoft.com/office/powerpoint/2012/main" userId="Susana Fernandez Alcaz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FF"/>
    <a:srgbClr val="008000"/>
    <a:srgbClr val="FFFFFF"/>
    <a:srgbClr val="CC99FF"/>
    <a:srgbClr val="FFFFCC"/>
    <a:srgbClr val="FB9BCB"/>
    <a:srgbClr val="A50021"/>
    <a:srgbClr val="8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8063" autoAdjust="0"/>
  </p:normalViewPr>
  <p:slideViewPr>
    <p:cSldViewPr>
      <p:cViewPr varScale="1">
        <p:scale>
          <a:sx n="68" d="100"/>
          <a:sy n="68" d="100"/>
        </p:scale>
        <p:origin x="18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E04904ED-9A70-44D2-B209-BEE7E8620108}" type="datetimeFigureOut">
              <a:rPr lang="es-ES"/>
              <a:pPr>
                <a:defRPr/>
              </a:pPr>
              <a:t>05/03/2025</a:t>
            </a:fld>
            <a:endParaRPr lang="es-E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DA99471-951A-431B-9C09-6BD20136F74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784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D5060C03-3E0B-4A07-ADDE-A00527D2DD6E}" type="datetimeFigureOut">
              <a:rPr lang="es-ES"/>
              <a:pPr>
                <a:defRPr/>
              </a:pPr>
              <a:t>05/03/2025</a:t>
            </a:fld>
            <a:endParaRPr lang="es-E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925"/>
            <a:ext cx="5683886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E5ED8D88-6571-4E7D-ADE1-98463DD016A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0034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2D72B6B-ED18-4423-9C90-FAD2C54F39C1}" type="slidenum">
              <a:rPr lang="es-ES_tradnl" sz="1300" smtClean="0">
                <a:latin typeface="Arial" pitchFamily="34" charset="0"/>
              </a:rPr>
              <a:pPr eaLnBrk="1" hangingPunct="1"/>
              <a:t>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1A60604C-42F7-43D8-B7CB-16814C47051B}" type="slidenum">
              <a:rPr lang="es-ES_tradnl" sz="1300">
                <a:latin typeface="Arial" pitchFamily="34" charset="0"/>
              </a:rPr>
              <a:pPr algn="r" eaLnBrk="1" hangingPunct="1"/>
              <a:t>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5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560ED59-AF6F-49D8-B063-F9CEFA28048E}" type="slidenum">
              <a:rPr lang="es-ES_tradnl" sz="1300" smtClean="0">
                <a:latin typeface="Arial" pitchFamily="34" charset="0"/>
              </a:rPr>
              <a:pPr eaLnBrk="1" hangingPunct="1"/>
              <a:t>40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A7BDB460-0C03-4F7B-96FC-072AE19E3C71}" type="slidenum">
              <a:rPr lang="es-ES_tradnl" sz="1300">
                <a:latin typeface="Arial" pitchFamily="34" charset="0"/>
              </a:rPr>
              <a:pPr algn="r" eaLnBrk="1" hangingPunct="1"/>
              <a:t>40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0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8E1F662-220F-4683-9CBC-7B271A8F71B6}" type="slidenum">
              <a:rPr lang="es-ES_tradnl" sz="1300" smtClean="0">
                <a:latin typeface="Arial" pitchFamily="34" charset="0"/>
              </a:rPr>
              <a:pPr eaLnBrk="1" hangingPunct="1"/>
              <a:t>41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B534B19F-3AE2-4519-BB00-EFC86411B334}" type="slidenum">
              <a:rPr lang="es-ES_tradnl" sz="1300">
                <a:latin typeface="Arial" pitchFamily="34" charset="0"/>
              </a:rPr>
              <a:pPr algn="r" eaLnBrk="1" hangingPunct="1"/>
              <a:t>41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3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15D8117-0011-45C9-9EB1-85C35018F1B8}" type="slidenum">
              <a:rPr lang="es-ES_tradnl" sz="1300" smtClean="0">
                <a:latin typeface="Arial" pitchFamily="34" charset="0"/>
              </a:rPr>
              <a:pPr eaLnBrk="1" hangingPunct="1"/>
              <a:t>42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D5163BE1-998F-4E37-8DD3-190D5D6966F6}" type="slidenum">
              <a:rPr lang="es-ES_tradnl" sz="1300">
                <a:latin typeface="Arial" pitchFamily="34" charset="0"/>
              </a:rPr>
              <a:pPr algn="r" eaLnBrk="1" hangingPunct="1"/>
              <a:t>42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9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D8D88-6571-4E7D-ADE1-98463DD016A8}" type="slidenum">
              <a:rPr lang="es-ES_tradnl" smtClean="0"/>
              <a:pPr>
                <a:defRPr/>
              </a:pPr>
              <a:t>43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5965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BFE863C-9546-498B-B0CF-AA2382468170}" type="slidenum">
              <a:rPr lang="es-ES_tradnl" sz="1300" smtClean="0">
                <a:latin typeface="Arial" pitchFamily="34" charset="0"/>
              </a:rPr>
              <a:pPr eaLnBrk="1" hangingPunct="1"/>
              <a:t>44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AA7CF1DE-907A-4BD7-B653-96BEB3257877}" type="slidenum">
              <a:rPr lang="es-ES_tradnl" sz="1300">
                <a:latin typeface="Arial" pitchFamily="34" charset="0"/>
              </a:rPr>
              <a:pPr algn="r" eaLnBrk="1" hangingPunct="1"/>
              <a:t>44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4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CC12591-1D97-41BF-8388-CCD0813C3CAE}" type="slidenum">
              <a:rPr lang="es-ES_tradnl" sz="1300" smtClean="0">
                <a:latin typeface="Arial" pitchFamily="34" charset="0"/>
              </a:rPr>
              <a:pPr eaLnBrk="1" hangingPunct="1"/>
              <a:t>45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FFD396BD-4572-47BF-B355-98D90D60B7A5}" type="slidenum">
              <a:rPr lang="es-ES_tradnl" sz="1300">
                <a:latin typeface="Arial" pitchFamily="34" charset="0"/>
              </a:rPr>
              <a:pPr algn="r" eaLnBrk="1" hangingPunct="1"/>
              <a:t>45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77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CC12591-1D97-41BF-8388-CCD0813C3CAE}" type="slidenum">
              <a:rPr lang="es-ES_tradnl" sz="1300" smtClean="0">
                <a:latin typeface="Arial" pitchFamily="34" charset="0"/>
              </a:rPr>
              <a:pPr eaLnBrk="1" hangingPunct="1"/>
              <a:t>47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FFD396BD-4572-47BF-B355-98D90D60B7A5}" type="slidenum">
              <a:rPr lang="es-ES_tradnl" sz="1300">
                <a:latin typeface="Arial" pitchFamily="34" charset="0"/>
              </a:rPr>
              <a:pPr algn="r" eaLnBrk="1" hangingPunct="1"/>
              <a:t>47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7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2914FCA-F648-444B-9471-933A5EF033C1}" type="slidenum">
              <a:rPr lang="es-ES_tradnl" sz="1300" smtClean="0">
                <a:latin typeface="Arial" pitchFamily="34" charset="0"/>
              </a:rPr>
              <a:pPr eaLnBrk="1" hangingPunct="1"/>
              <a:t>48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BE262A07-8B3A-4ACB-BDCB-2DAF44BF883E}" type="slidenum">
              <a:rPr lang="es-ES_tradnl" sz="1300">
                <a:latin typeface="Arial" pitchFamily="34" charset="0"/>
              </a:rPr>
              <a:pPr algn="r" eaLnBrk="1" hangingPunct="1"/>
              <a:t>48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0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3F980C4-A88D-421D-914A-848FDA93FE8A}" type="slidenum">
              <a:rPr lang="es-ES_tradnl" sz="1300" smtClean="0">
                <a:latin typeface="Arial" pitchFamily="34" charset="0"/>
              </a:rPr>
              <a:pPr eaLnBrk="1" hangingPunct="1"/>
              <a:t>49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127F7385-0365-4647-BA0D-CA75FF84F3F5}" type="slidenum">
              <a:rPr lang="es-ES_tradnl" sz="1300">
                <a:latin typeface="Arial" pitchFamily="34" charset="0"/>
              </a:rPr>
              <a:pPr algn="r" eaLnBrk="1" hangingPunct="1"/>
              <a:t>49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0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F2D72B6B-ED18-4423-9C90-FAD2C54F39C1}" type="slidenum">
              <a:rPr lang="es-ES_tradnl" sz="1300" smtClean="0">
                <a:latin typeface="Arial" pitchFamily="34" charset="0"/>
              </a:rPr>
              <a:pPr eaLnBrk="1" hangingPunct="1"/>
              <a:t>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1A60604C-42F7-43D8-B7CB-16814C47051B}" type="slidenum">
              <a:rPr lang="es-ES_tradnl" sz="1300">
                <a:latin typeface="Arial" pitchFamily="34" charset="0"/>
              </a:rPr>
              <a:pPr algn="r" eaLnBrk="1" hangingPunct="1"/>
              <a:t>4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0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DAC0FA5-DD79-4DCF-9488-FA5645D06D6A}" type="slidenum">
              <a:rPr lang="es-ES_tradnl" sz="1300" smtClean="0">
                <a:latin typeface="Arial" pitchFamily="34" charset="0"/>
              </a:rPr>
              <a:pPr eaLnBrk="1" hangingPunct="1"/>
              <a:t>13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287E04C2-DD03-437B-B441-EC3D6096B794}" type="slidenum">
              <a:rPr lang="es-ES_tradnl" sz="1300">
                <a:latin typeface="Arial" pitchFamily="34" charset="0"/>
              </a:rPr>
              <a:pPr algn="r" eaLnBrk="1" hangingPunct="1"/>
              <a:t>13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7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DED2996-EE6A-4826-B0EF-5B42DF947806}" type="slidenum">
              <a:rPr lang="es-ES_tradnl" sz="1300" smtClean="0">
                <a:latin typeface="Arial" pitchFamily="34" charset="0"/>
              </a:rPr>
              <a:pPr eaLnBrk="1" hangingPunct="1"/>
              <a:t>26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68EB3696-F349-4D6A-8140-22948505D022}" type="slidenum">
              <a:rPr lang="es-ES_tradnl" sz="1300">
                <a:latin typeface="Arial" pitchFamily="34" charset="0"/>
              </a:rPr>
              <a:pPr algn="r" eaLnBrk="1" hangingPunct="1"/>
              <a:t>26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9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F4A9930-2F37-426A-99F9-2A3B73A4E7E9}" type="slidenum">
              <a:rPr lang="es-ES_tradnl" sz="1300" smtClean="0">
                <a:latin typeface="Arial" pitchFamily="34" charset="0"/>
              </a:rPr>
              <a:pPr eaLnBrk="1" hangingPunct="1"/>
              <a:t>35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26EB365F-6A42-4D6A-9CC0-FC8EAAFDF7EB}" type="slidenum">
              <a:rPr lang="es-ES_tradnl" sz="1300">
                <a:latin typeface="Arial" pitchFamily="34" charset="0"/>
              </a:rPr>
              <a:pPr algn="r" eaLnBrk="1" hangingPunct="1"/>
              <a:t>35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03E7F8B-5301-4AF9-B0D0-73207FD63BF5}" type="slidenum">
              <a:rPr lang="es-ES_tradnl" sz="1300" smtClean="0">
                <a:latin typeface="Arial" pitchFamily="34" charset="0"/>
              </a:rPr>
              <a:pPr eaLnBrk="1" hangingPunct="1"/>
              <a:t>36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4C666052-CC3D-40F9-BB66-61611B5EF722}" type="slidenum">
              <a:rPr lang="es-ES_tradnl" sz="1300">
                <a:latin typeface="Arial" pitchFamily="34" charset="0"/>
              </a:rPr>
              <a:pPr algn="r" eaLnBrk="1" hangingPunct="1"/>
              <a:t>36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9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5D0D49D-4CCC-43E2-9CF9-0DCC08C36C51}" type="slidenum">
              <a:rPr lang="es-ES_tradnl" sz="1300" smtClean="0">
                <a:latin typeface="Arial" pitchFamily="34" charset="0"/>
              </a:rPr>
              <a:pPr eaLnBrk="1" hangingPunct="1"/>
              <a:t>37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3AD1B62E-B46D-4D51-B92B-F13CE2D91A87}" type="slidenum">
              <a:rPr lang="es-ES_tradnl" sz="1300">
                <a:latin typeface="Arial" pitchFamily="34" charset="0"/>
              </a:rPr>
              <a:pPr algn="r" eaLnBrk="1" hangingPunct="1"/>
              <a:t>37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7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DBD9B33-47F0-44D2-BD15-84E0C597F145}" type="slidenum">
              <a:rPr lang="es-ES_tradnl" sz="1300" smtClean="0">
                <a:latin typeface="Arial" pitchFamily="34" charset="0"/>
              </a:rPr>
              <a:pPr eaLnBrk="1" hangingPunct="1"/>
              <a:t>38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DFE2224B-8EA0-4262-A02A-9230881258D0}" type="slidenum">
              <a:rPr lang="es-ES_tradnl" sz="1300">
                <a:latin typeface="Arial" pitchFamily="34" charset="0"/>
              </a:rPr>
              <a:pPr algn="r" eaLnBrk="1" hangingPunct="1"/>
              <a:t>38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9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560ED59-AF6F-49D8-B063-F9CEFA28048E}" type="slidenum">
              <a:rPr lang="es-ES_tradnl" sz="1300" smtClean="0">
                <a:latin typeface="Arial" pitchFamily="34" charset="0"/>
              </a:rPr>
              <a:pPr eaLnBrk="1" hangingPunct="1"/>
              <a:t>39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A7BDB460-0C03-4F7B-96FC-072AE19E3C71}" type="slidenum">
              <a:rPr lang="es-ES_tradnl" sz="1300">
                <a:latin typeface="Arial" pitchFamily="34" charset="0"/>
              </a:rPr>
              <a:pPr algn="r" eaLnBrk="1" hangingPunct="1"/>
              <a:t>39</a:t>
            </a:fld>
            <a:endParaRPr lang="es-ES_tradnl" sz="1300">
              <a:latin typeface="Arial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9FB4-EEB4-4A66-9A9A-47F916291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1D234-CB1C-4543-B944-3121AB127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B39A1-F494-4475-8E50-90B7DB80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E930-45D8-41CD-B39E-703FCBC1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D200-09C2-479C-9E9B-CE330FAA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1489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3B62-AA87-426C-92D1-4443653D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DB88D-EB8E-4E0C-AA9D-4087EE83E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F7905-B64B-40F4-8381-4820A6CF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93EA-6AB8-4A53-A2AA-A76234C9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C2F98-3B49-4129-AC94-D7542F17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0042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386229-4623-4424-9929-6E27AE2E1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369EC-965C-4930-8A2A-E2C79C3F8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E0C8-BD5E-4FC5-8DC4-8D81FC84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3720-2224-4BA9-BC20-39C6E5C7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60A7-F814-43C3-9EC0-C066F270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489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86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812350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20D3-9F31-4CCD-BAF4-10CD307D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FD1C-B7FE-43B0-9B0F-523C4E295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5193-8C66-4D33-A634-CBA6057A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EB3D1-138E-4363-8D16-45100651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FB05-D50B-4743-9C52-AC6B63AF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0343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6075-1A02-4DDE-A4F3-67B01A8F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0F626-7E51-4339-80C0-BA3668E1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9ED2-5F5B-4A7F-9515-2A99E793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E148-629D-49BE-931D-2DCC3DF2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7DC4-A6C2-4653-A087-32993681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7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190F-E21B-4BD1-9D7D-51CD2AF8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DBEE-1F8C-4A4B-A482-93C1A9C33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A2953-17E6-4B47-94B5-89C0E145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0EC40-6127-4E6C-98AD-00D032C9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7A591-89C9-4C0A-A075-35869644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E3FD-924B-4DDD-B53A-06F97E40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6890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2F85-1EB9-427E-A7E6-ABCCE6CE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43E36-E61E-4C72-B91B-0E9D5FFA9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5AAE7-51E6-450A-9AEC-C8145AF16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E0ACE-763F-44C0-88C3-DEFAE20C6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96E07-F4B4-4A6E-80A1-588C1BFA1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F35F0-77D6-49E2-9363-49DB149F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8B84-5752-49FB-8C56-A0E1B347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CAA85-701C-457E-B8EB-282300FB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0641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806B-4A88-4A1B-8105-7C3C2CEB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7374B-3FD0-4905-91AF-4A6ABE7F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9995B-A28A-4BAE-933C-0C02D9C7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5574E-C322-4380-AD30-66725BB1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8027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04C9D-C054-491E-827D-BDA9C390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47E3A-D7C4-4268-A49F-A2189839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CE45B-B3B5-463D-BB8A-A034D481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0996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D4F3-3A6D-4D45-8B32-C32E807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386E-7CC9-4501-B8F9-B7AFEF0E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606A3-2225-4EF8-8C48-9F112813C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80707-AEA9-45EF-9CED-1CFFA609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030C-0E01-4FD7-ACF2-7C2C1809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368F-5B13-4989-8F05-19D433D4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6905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CBB2-09A9-4029-8FDB-0C09D735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FABDD-DB50-453E-8B47-6F30F60CF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A2A48-5FB5-4122-B1F9-AE7DAA8B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388DA-E05E-4D8F-97C1-654F186E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44D12-0E73-4FDE-9A51-20EFED36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C6389-F02D-462C-B83F-8E8F4B84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42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2F27D-0112-41DE-8C27-4D001C2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5535E-887F-4C11-B1B8-230E6A38F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CED4-5DB1-4E41-AE1A-A5C36B34F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C5AA-D606-4785-941B-AAB0ECDD4D0B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33BA-4A07-4AE5-A94C-478049654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88ED3-9799-49CB-91AD-ABE0E3F83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95EA-75FA-452E-9520-EAC95097B6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3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</p:sldLayoutIdLst>
  <p:transition spd="slow">
    <p:fad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ocio.ugr.es/internacionalizacion/movilidad-internacional/movilidad-saliente#contenido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ede.ugr.es/procs/Movilidad-internacional-Formalizacion-inicial-del-acuerdo-de-estudios/" TargetMode="External"/><Relationship Id="rId4" Type="http://schemas.openxmlformats.org/officeDocument/2006/relationships/hyperlink" Target="mailto:oriccps@ugr.e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sosweb.uw.edu.pl/kontroler.php?_action=katalog2/przedmioty/pokazPrzedmiot&amp;prz_kod=2200-1CWPP66-ERA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riderecho@ugr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recho.ugr.es/web/content/rri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ede.ugr.es/sede/catalogo-de-procedimientos/movilidad-internacional-formalizacion-del-acuerdo-de-estudio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l.ugr.es/0eu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l.ugr.es/0eu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l.ugr.es/0eu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estudiantes/movilidad-saliente/grado-estudio/intercambio/seleccionadas#contenido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intlols@ugr.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de.fnmt.gob.es/certificados/persona-fisica" TargetMode="External"/><Relationship Id="rId2" Type="http://schemas.openxmlformats.org/officeDocument/2006/relationships/hyperlink" Target="https://sede.ugr.es/requisitos_tecnico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estudiantes/movilidad-saliente/tramites-erasmus#contenido2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nternacional.ugr.es/estudiantes/movilidad-saliente/grado-estudio/intercambio/seleccionadas#contenido2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tlerasmus@ugr.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iccps@ugr.e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-pass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l.ugr.es/0eu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ede.ugr.es/procs/Movilidad-internacional-Entrega-del-certificado-academico-Transcript-of-Records/" TargetMode="External"/><Relationship Id="rId4" Type="http://schemas.openxmlformats.org/officeDocument/2006/relationships/hyperlink" Target="mailto:oriccps@ugr.e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pages/conversion-calificaciones/tablaconversioncalificacion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riccps@ugr.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oriccps@ugr.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oriderecho@ugr.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oriccps@ugr.e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riccps@ugr.e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riccps@ugr.es" TargetMode="External"/><Relationship Id="rId4" Type="http://schemas.openxmlformats.org/officeDocument/2006/relationships/hyperlink" Target="https://polisocio.ugr.es/movilidad-internacional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ede.ugr.es/procs/Certificados-de-Grado-Estudiante-de-Movilidad-en-Granad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cional.ugr.es/estudiantes/movilidad-saliente/seguro" TargetMode="External"/><Relationship Id="rId2" Type="http://schemas.openxmlformats.org/officeDocument/2006/relationships/hyperlink" Target="https://www.juntadeandalucia.es/temas/salud/servicios/tarjeta-europea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B1F7-3D33-4D8E-935F-5E4EA63F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675"/>
            <a:ext cx="7274464" cy="55081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s-ES_tradnl" sz="22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TRÁMITES</a:t>
            </a: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2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MOVILIDAD</a:t>
            </a: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2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INTERNACIONAL</a:t>
            </a:r>
            <a:r>
              <a:rPr lang="es-ES_tradnl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_tradnl" sz="2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2025/26</a:t>
            </a:r>
            <a:endParaRPr lang="x-none" sz="2200" b="1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3A29-269B-45FE-ACCD-AE34524F1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48" y="4132154"/>
            <a:ext cx="7416180" cy="6519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3200" dirty="0">
                <a:latin typeface="Roboto" panose="02000000000000000000" pitchFamily="2" charset="0"/>
                <a:ea typeface="Roboto" panose="02000000000000000000" pitchFamily="2" charset="0"/>
              </a:rPr>
              <a:t>Ya tengo asignada una plaza de movilidad internacional…¿Y ahora qué?</a:t>
            </a:r>
            <a:endParaRPr lang="es-E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x-none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D1A8E1-9EEB-41A4-8CF4-1BB30F6F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774137"/>
            <a:ext cx="4347062" cy="20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7817"/>
            <a:ext cx="1318642" cy="142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5373216"/>
            <a:ext cx="861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equipo de Internacionalización de la Facultad de Ciencias Políticas y Sociología,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coordinación con el Vicerrectorado de Internacionalización y tu Universidad de acogida, </a:t>
            </a:r>
          </a:p>
          <a:p>
            <a:pPr algn="ctr"/>
            <a:r>
              <a:rPr lang="es-ES" sz="160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 vamos a ayudar con los trámites a realizar.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94" y="1736385"/>
            <a:ext cx="2232249" cy="212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echa curvada hacia abajo 6"/>
          <p:cNvSpPr/>
          <p:nvPr/>
        </p:nvSpPr>
        <p:spPr>
          <a:xfrm rot="4358012">
            <a:off x="8231521" y="4800633"/>
            <a:ext cx="807960" cy="601086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0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8520" y="1374517"/>
            <a:ext cx="8964488" cy="539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488" lvl="2" indent="-342900">
              <a:lnSpc>
                <a:spcPct val="80000"/>
              </a:lnSpc>
              <a:spcBef>
                <a:spcPct val="25000"/>
              </a:spcBef>
              <a:buFontTx/>
              <a:buChar char="-"/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statement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: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CREDENCIAL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sz="2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Puede que la Universidad de acogida te pida un documento que acredite que has sido seleccionado/a como estudiante Erasmus por la UGR.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Ese documento se llama </a:t>
            </a:r>
            <a:r>
              <a:rPr lang="es-ES" sz="22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CREDENCIAL</a:t>
            </a: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se te generará junto con el resto de Documentación OUT en julio.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Como para esa fecha puede que sea tarde, si te lo piden antes, debes de solicitarlo al </a:t>
            </a:r>
            <a:r>
              <a:rPr lang="es-ES" sz="2200" dirty="0">
                <a:solidFill>
                  <a:srgbClr val="008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Vicerrectorado de Internacionalización</a:t>
            </a: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 través de Sede Electrónica (SOLICITUD GENÉRICA), y te lo generarán para que puedas subirlo/enviarlo a destino.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Recuerda explicar en la solicitud: “Soy estudiante de movilidad saliente 2025/26 y solicito una copia de mi Credencial Erasmus como parte de la documentación que me pide mi Universidad de acogida”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1400" i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no te lo piden, de todas formas, se te generará tu Credencial en julio.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1400" i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Este documento es fundamental conservarlo para toda la vida ya que en un futuro lo puedes necesitar para solicitar una beca, participar en unas oposiciones o para cualquier procedimiento donde necesites acreditar haber sido beneficiario/a de una beca Erasmus.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441163" y="279096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</a:t>
            </a:r>
            <a:r>
              <a:rPr lang="es-ES" sz="3200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21737" y="2178665"/>
            <a:ext cx="8263706" cy="4562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algn="l">
              <a:lnSpc>
                <a:spcPct val="80000"/>
              </a:lnSpc>
              <a:spcBef>
                <a:spcPct val="25000"/>
              </a:spcBef>
            </a:pPr>
            <a:endParaRPr lang="es-ES" sz="2000" b="1" dirty="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93" y="16457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A020C67-2440-4FCD-8562-BC6571C4A843}"/>
              </a:ext>
            </a:extLst>
          </p:cNvPr>
          <p:cNvSpPr/>
          <p:nvPr/>
        </p:nvSpPr>
        <p:spPr>
          <a:xfrm>
            <a:off x="387421" y="2901671"/>
            <a:ext cx="82637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/>
            <a:r>
              <a:rPr lang="es-ES" sz="2800" b="1" dirty="0">
                <a:solidFill>
                  <a:srgbClr val="3333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 Modificaciones del Acuerdo de Estudios (</a:t>
            </a:r>
            <a:r>
              <a:rPr lang="es-ES" sz="28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una por cuatrimestre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).</a:t>
            </a:r>
          </a:p>
          <a:p>
            <a:pPr lvl="2" eaLnBrk="1" hangingPunct="1"/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 eaLnBrk="1" hangingPunct="1"/>
            <a:r>
              <a:rPr lang="es-ES" sz="2800" b="1" dirty="0">
                <a:solidFill>
                  <a:srgbClr val="3333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MATRÍCULA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alteraciones de matrícula (una por cuatrimestre).</a:t>
            </a:r>
          </a:p>
          <a:p>
            <a:pPr lvl="2" eaLnBrk="1" hangingPunct="1"/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 eaLnBrk="1" hangingPunct="1"/>
            <a:r>
              <a:rPr lang="es-ES" sz="2800" b="1" dirty="0">
                <a:solidFill>
                  <a:srgbClr val="3333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RECONOCIMIENTO ACADÉMICO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42857" y="1870894"/>
            <a:ext cx="8712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Centralizados en la OFICINA DE INTERNACIONALIZACIÓN</a:t>
            </a:r>
          </a:p>
          <a:p>
            <a:pPr algn="ctr"/>
            <a:r>
              <a:rPr lang="es-ES_tradnl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(1ª planta)</a:t>
            </a:r>
            <a:endParaRPr lang="es-ES" sz="2400" b="1" u="sng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339322" y="2901671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306448" y="4634842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339322" y="5946706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0E8B63-C84F-4026-AF81-17462F8DE067}"/>
              </a:ext>
            </a:extLst>
          </p:cNvPr>
          <p:cNvSpPr/>
          <p:nvPr/>
        </p:nvSpPr>
        <p:spPr>
          <a:xfrm>
            <a:off x="324885" y="488807"/>
            <a:ext cx="6892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6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3568" y="1916832"/>
            <a:ext cx="7776864" cy="3450613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con el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 Docente (Paso 1)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en Sede Electrónica (Paso 2)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Ambos tienen el mismo contenido y reflejarán las </a:t>
            </a:r>
            <a:r>
              <a:rPr lang="es-E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asignaturas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 cursar en la universidad de destino, los </a:t>
            </a:r>
            <a:r>
              <a:rPr lang="es-E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la equivalencia reconocida en la UGR.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</a:pP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 En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Erasmus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1 crédito ECTS=1 crédito UGR</a:t>
            </a:r>
          </a:p>
          <a:p>
            <a:pPr marL="457200" lvl="1" indent="0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 En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Programa Propio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varía según la carga docente del plan de estudios de la universidad de destino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r>
              <a:rPr lang="es-ES" sz="2000" i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Será responsabilidad del alumnado buscar y obtener la información relativa a la oferta de asignaturas en la universidad de destino así como información suficiente para que el tutor/a pueda estudiar la viabilidad del borrador (paso 1)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DF5401-73E8-4AB0-9DEF-2A5D5B63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70" y="372981"/>
            <a:ext cx="1087292" cy="117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9363" y="469793"/>
            <a:ext cx="673224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6604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24036" y="19931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b="1" dirty="0">
              <a:solidFill>
                <a:srgbClr val="003300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76019" y="1196752"/>
            <a:ext cx="85518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s-ES" sz="2000" b="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</a:t>
            </a:r>
            <a:endParaRPr lang="es-ES" sz="2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Seguir las instrucciones: </a:t>
            </a: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https://polisocio.ugr.es/internacionalizacion/movilidad-internacional/movilidad-saliente#contenido3</a:t>
            </a: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" sz="2000" b="1" dirty="0">
              <a:solidFill>
                <a:srgbClr val="00B0F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1º.-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Completas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 lo envías a tu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Tutor/a Docente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correo electrónico, quien lo estudiará y firmará o propondrá los cambios necesarios (envíanoslo antes a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oriccps@ugr.es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para revisarlo). Podemos vernos en nuestro </a:t>
            </a:r>
            <a:r>
              <a:rPr lang="es-ES" sz="20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Meet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 te ayudamos a completarlo</a:t>
            </a:r>
          </a:p>
          <a:p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5000"/>
              </a:spcBef>
            </a:pP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2º.-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 Tutor/a Docente nos lo enviará y te lo mandaremos por correo electrónico en </a:t>
            </a:r>
            <a:r>
              <a:rPr lang="es-ES" sz="20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pdf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000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(ojo con el plazo, eso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lo marca tu universidad de destino)</a:t>
            </a:r>
          </a:p>
          <a:p>
            <a:pPr eaLnBrk="0" hangingPunct="0">
              <a:spcBef>
                <a:spcPct val="25000"/>
              </a:spcBef>
            </a:pP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5000"/>
              </a:spcBef>
            </a:pP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3º.-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 subes a la Sede Electrónica en lo que llamamos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2 </a:t>
            </a:r>
            <a:r>
              <a:rPr lang="es-ES" sz="2000" dirty="0">
                <a:solidFill>
                  <a:srgbClr val="0000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https://sede.ugr.es/procs/Movilidad-internacional-Formalizacion-inicial-del-acuerdo-de-estudios/</a:t>
            </a:r>
            <a:endParaRPr lang="es-ES" sz="2000" b="1" dirty="0">
              <a:solidFill>
                <a:srgbClr val="00B0F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88E8AF-0783-40A5-9473-67AE4E89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11" y="405339"/>
            <a:ext cx="1102618" cy="11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0364" y="73023"/>
            <a:ext cx="673224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637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109663" y="197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br>
              <a:rPr lang="es-ES"/>
            </a:br>
            <a:endParaRPr lang="es-E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109663" y="1973263"/>
            <a:ext cx="3017837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375248" y="125678"/>
            <a:ext cx="67687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b="1" dirty="0">
                <a:solidFill>
                  <a:srgbClr val="FF0000"/>
                </a:solidFill>
              </a:rPr>
              <a:t>Ejemplo</a:t>
            </a:r>
            <a:r>
              <a:rPr lang="es-ES" b="1" dirty="0"/>
              <a:t>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de Estudios </a:t>
            </a:r>
            <a:r>
              <a:rPr lang="es-ES" b="1" dirty="0"/>
              <a:t>(</a:t>
            </a:r>
            <a:r>
              <a:rPr lang="es-ES" b="1" dirty="0">
                <a:solidFill>
                  <a:srgbClr val="FF0000"/>
                </a:solidFill>
              </a:rPr>
              <a:t>Paso 1</a:t>
            </a:r>
            <a:r>
              <a:rPr lang="es-ES" b="1" dirty="0"/>
              <a:t>)</a:t>
            </a:r>
          </a:p>
        </p:txBody>
      </p:sp>
      <p:graphicFrame>
        <p:nvGraphicFramePr>
          <p:cNvPr id="44230" name="Group 198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98240143"/>
              </p:ext>
            </p:extLst>
          </p:nvPr>
        </p:nvGraphicFramePr>
        <p:xfrm>
          <a:off x="683568" y="620687"/>
          <a:ext cx="7993063" cy="5911848"/>
        </p:xfrm>
        <a:graphic>
          <a:graphicData uri="http://schemas.openxmlformats.org/drawingml/2006/table">
            <a:tbl>
              <a:tblPr/>
              <a:tblGrid>
                <a:gridCol w="2309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4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769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Estudios a reconocer en la Universidad de Granada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Cuatrimestre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UGR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STUDY PLAN AT: 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UNIVERSITY OF WARSAW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Period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7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_trad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_trad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_trad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Nombre de la Asignatura/ curso o módulo</a:t>
                      </a: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Créditos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Credits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ECTS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LRU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Teoría del Derecho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Philosophy of Law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 restante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Régimen Administrativo I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European Admve. Law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 restante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Polish Admve. Law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Régimen  Administrativo  II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Admve. Law and General Principles and Provisions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Sistemas Politicos de Europa y Norteamérica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US Political System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Optatividad restante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 Policies and Policy Making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Sistema Politico y Juridico de la UE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 Development Policy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International Law in International Relations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EU as a Global Actor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OPTATIVIDAD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The Problems of Peace-building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Análisis de Datos Socio-Políticos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Tahoma" pitchFamily="34" charset="0"/>
                          <a:hlinkClick r:id="rId2"/>
                        </a:rPr>
                        <a:t>Legal Informatics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TOTAL CRÉDITOS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TOTAL CREDIT NUMBER</a:t>
                      </a: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pitchFamily="34" charset="0"/>
                        </a:rPr>
                        <a:t>     </a:t>
                      </a: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457200" algn="l"/>
                        </a:tabLst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091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br>
              <a:rPr lang="es-ES" sz="1800">
                <a:latin typeface="Arial" pitchFamily="34" charset="0"/>
                <a:cs typeface="Arial" pitchFamily="34" charset="0"/>
              </a:rPr>
            </a:br>
            <a:endParaRPr lang="es-ES" sz="1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352389B-1B5E-4341-91BF-910407D673B5}"/>
              </a:ext>
            </a:extLst>
          </p:cNvPr>
          <p:cNvCxnSpPr/>
          <p:nvPr/>
        </p:nvCxnSpPr>
        <p:spPr>
          <a:xfrm flipV="1">
            <a:off x="3275856" y="2204864"/>
            <a:ext cx="39604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D8ADC4F-7BE9-4AF9-84E8-07F3D145ABB3}"/>
              </a:ext>
            </a:extLst>
          </p:cNvPr>
          <p:cNvCxnSpPr/>
          <p:nvPr/>
        </p:nvCxnSpPr>
        <p:spPr>
          <a:xfrm>
            <a:off x="3131840" y="2204864"/>
            <a:ext cx="3960440" cy="0"/>
          </a:xfrm>
          <a:prstGeom prst="straightConnector1">
            <a:avLst/>
          </a:prstGeom>
          <a:ln w="9525" cmpd="thickThin">
            <a:solidFill>
              <a:srgbClr val="008000"/>
            </a:solidFill>
            <a:headEnd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7145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395536" y="415205"/>
            <a:ext cx="7200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0" hangingPunct="0"/>
            <a:r>
              <a:rPr lang="es-ES" sz="3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Contenido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Acuerdo de Estudios</a:t>
            </a:r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538163" y="1773238"/>
            <a:ext cx="828198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MÁXIMOS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INCLUIR EN EL </a:t>
            </a:r>
          </a:p>
          <a:p>
            <a:pPr algn="ctr"/>
            <a:r>
              <a:rPr lang="es-ES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ESTUDIOS:</a:t>
            </a:r>
          </a:p>
          <a:p>
            <a:r>
              <a:rPr lang="es-ES" sz="45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- 60</a:t>
            </a: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créditos curso completo </a:t>
            </a:r>
            <a:r>
              <a:rPr lang="es-E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(30 un cuatrimestre )</a:t>
            </a:r>
          </a:p>
          <a:p>
            <a:r>
              <a:rPr lang="es-ES" sz="45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- 78</a:t>
            </a: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créditos curso completo </a:t>
            </a:r>
            <a:r>
              <a:rPr lang="es-ES" sz="3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estudiantes del 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Doble Grado Políticas-Derecho </a:t>
            </a:r>
            <a:r>
              <a:rPr lang="es-ES" sz="30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(39 un cuatrimestre). </a:t>
            </a:r>
            <a:r>
              <a:rPr lang="es-ES" sz="3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Sumando los créditos de Políticas y de Derecho.</a:t>
            </a:r>
          </a:p>
          <a:p>
            <a:endParaRPr lang="es-ES" sz="30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i="1" dirty="0">
                <a:solidFill>
                  <a:srgbClr val="A5002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el caso de que sobren créditos por asignatura obligatoria o de formación básica, se podrán acumular a los créditos de optatividad.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ACACE57-C5FF-4E19-B036-FB66DF69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031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63514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8163" y="1773238"/>
            <a:ext cx="828198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MÍNIMOS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INCLUIR EN EL ACUERDO DE ESTUDIOS:</a:t>
            </a:r>
          </a:p>
          <a:p>
            <a:pPr algn="ctr"/>
            <a:endParaRPr lang="es-ES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36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- 42 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 </a:t>
            </a:r>
            <a:r>
              <a:rPr lang="es-E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matricular por </a:t>
            </a:r>
            <a:r>
              <a:rPr lang="es-ES" sz="30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curso completo</a:t>
            </a:r>
            <a:r>
              <a:rPr lang="es-ES" sz="3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(normas de permanencia en los grados)</a:t>
            </a:r>
          </a:p>
          <a:p>
            <a:r>
              <a:rPr lang="es-ES" sz="36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- 21 </a:t>
            </a:r>
            <a:r>
              <a:rPr lang="es-ES" sz="3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créditos </a:t>
            </a:r>
            <a:r>
              <a:rPr lang="es-E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un </a:t>
            </a:r>
            <a:r>
              <a:rPr lang="es-ES" sz="3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cuatrimestre</a:t>
            </a:r>
          </a:p>
          <a:p>
            <a:r>
              <a:rPr lang="es-E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Tanto para grado como doble grado.</a:t>
            </a:r>
          </a:p>
          <a:p>
            <a:endParaRPr lang="es-E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3161AD-2B0E-47A9-88CA-E999C19E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22" y="374354"/>
            <a:ext cx="1297578" cy="14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1348" y="630238"/>
            <a:ext cx="7200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0" hangingPunct="0"/>
            <a:r>
              <a:rPr lang="es-ES" sz="35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Contenido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</a:t>
            </a:r>
            <a:r>
              <a:rPr lang="es-ES" sz="35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3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Acuerdo de Estudios</a:t>
            </a:r>
          </a:p>
        </p:txBody>
      </p:sp>
    </p:spTree>
    <p:extLst>
      <p:ext uri="{BB962C8B-B14F-4D97-AF65-F5344CB8AC3E}">
        <p14:creationId xmlns:p14="http://schemas.microsoft.com/office/powerpoint/2010/main" val="79321960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23528" y="2276872"/>
            <a:ext cx="8568952" cy="3332816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podrán incluir </a:t>
            </a:r>
            <a:r>
              <a:rPr lang="es-ES" sz="31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 créditos como máximo</a:t>
            </a:r>
            <a:r>
              <a:rPr lang="es-ES" sz="31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</a:t>
            </a:r>
            <a:r>
              <a:rPr lang="es-ES" sz="31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Optatividad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por </a:t>
            </a:r>
            <a:r>
              <a:rPr lang="es-ES" sz="31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cursos de idioma 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el Acuerdo de Estudios.</a:t>
            </a: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endParaRPr lang="es-ES" sz="3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el reconocimiento en el </a:t>
            </a:r>
            <a:r>
              <a:rPr lang="es-ES" sz="31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mismo documento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que el resto de asignaturas.</a:t>
            </a: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endParaRPr lang="es-ES" sz="3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no aparece en el </a:t>
            </a:r>
            <a:r>
              <a:rPr lang="es-ES" sz="31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Transcript of Records 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aportará un </a:t>
            </a:r>
            <a:r>
              <a:rPr lang="es-ES" sz="31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Certificado Académico Oficial</a:t>
            </a:r>
            <a:r>
              <a:rPr lang="es-ES" sz="3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con la calificación obtenida y el número de horas y/o créditos.</a:t>
            </a:r>
          </a:p>
          <a:p>
            <a:pPr marL="457200" indent="-457200">
              <a:spcBef>
                <a:spcPct val="0"/>
              </a:spcBef>
              <a:buFontTx/>
              <a:buChar char="o"/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8AC3CE-7135-457A-951B-2E05D15E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47" y="93663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1C8073-A7D6-433C-A29E-297D52EA05C8}"/>
              </a:ext>
            </a:extLst>
          </p:cNvPr>
          <p:cNvSpPr txBox="1"/>
          <p:nvPr/>
        </p:nvSpPr>
        <p:spPr>
          <a:xfrm>
            <a:off x="24767" y="508243"/>
            <a:ext cx="724708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0"/>
              </a:spcBef>
              <a:buFontTx/>
              <a:buNone/>
              <a:defRPr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Reconocimiento</a:t>
            </a:r>
            <a:r>
              <a:rPr lang="es-ES" sz="32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cursos oficiales de idiomas</a:t>
            </a:r>
          </a:p>
        </p:txBody>
      </p:sp>
    </p:spTree>
    <p:extLst>
      <p:ext uri="{BB962C8B-B14F-4D97-AF65-F5344CB8AC3E}">
        <p14:creationId xmlns:p14="http://schemas.microsoft.com/office/powerpoint/2010/main" val="277234859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08AC3CE-7135-457A-951B-2E05D15E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47" y="93663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C1C8073-A7D6-433C-A29E-297D52EA05C8}"/>
              </a:ext>
            </a:extLst>
          </p:cNvPr>
          <p:cNvSpPr txBox="1"/>
          <p:nvPr/>
        </p:nvSpPr>
        <p:spPr>
          <a:xfrm>
            <a:off x="24767" y="508243"/>
            <a:ext cx="7247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0"/>
              </a:spcBef>
              <a:buFontTx/>
              <a:buNone/>
              <a:defRPr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Doble grado CC Políticas-Derecho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7FABD28-94CF-430D-BC96-F87EA634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6" y="2190549"/>
            <a:ext cx="5165506" cy="46928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BD84F91-90E7-4733-A7FE-28D450D5DCAE}"/>
              </a:ext>
            </a:extLst>
          </p:cNvPr>
          <p:cNvSpPr txBox="1"/>
          <p:nvPr/>
        </p:nvSpPr>
        <p:spPr>
          <a:xfrm>
            <a:off x="270762" y="1172573"/>
            <a:ext cx="710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Asignaturas que </a:t>
            </a:r>
            <a:r>
              <a:rPr lang="es-ES" dirty="0">
                <a:highlight>
                  <a:srgbClr val="FFFF00"/>
                </a:highlight>
              </a:rPr>
              <a:t>NO SE INCLUYEN </a:t>
            </a:r>
            <a:r>
              <a:rPr lang="es-ES" dirty="0"/>
              <a:t>EN EL ACUERDO DE ESTUDIOS</a:t>
            </a:r>
          </a:p>
          <a:p>
            <a:r>
              <a:rPr lang="es-ES" dirty="0"/>
              <a:t>porque son de reconocimiento automático (las que no están subrayadas)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910BA4-D854-4401-9F2E-960EAB2CB98E}"/>
              </a:ext>
            </a:extLst>
          </p:cNvPr>
          <p:cNvSpPr txBox="1"/>
          <p:nvPr/>
        </p:nvSpPr>
        <p:spPr>
          <a:xfrm>
            <a:off x="376132" y="1767752"/>
            <a:ext cx="839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Ejemplo: Instituciones y Derecho de la UE no se incluye en el AE porque realmente no hay que cursarla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845033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1B4F-2A2F-4760-9AB5-95F5228E7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807093" cy="4293587"/>
          </a:xfrm>
        </p:spPr>
        <p:txBody>
          <a:bodyPr>
            <a:normAutofit fontScale="70000" lnSpcReduction="20000"/>
          </a:bodyPr>
          <a:lstStyle/>
          <a:p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Los estudiantes de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Doble Grado Derecho-CC Políticas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tienen que recabar la firma de </a:t>
            </a:r>
            <a:r>
              <a:rPr lang="es-ES" sz="2800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dos tutores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docentes en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800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dos documentos diferentes para este </a:t>
            </a:r>
            <a:r>
              <a:rPr 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1:</a:t>
            </a:r>
          </a:p>
          <a:p>
            <a:pPr marL="0" indent="0">
              <a:buNone/>
            </a:pPr>
            <a:endParaRPr lang="es-ES" sz="2800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1.- El de CC Políticas siguiendo los pasos</a:t>
            </a: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indicados anteriormente</a:t>
            </a:r>
          </a:p>
          <a:p>
            <a:pPr marL="685800" lvl="2" indent="0">
              <a:buNone/>
            </a:pPr>
            <a:endParaRPr lang="es-ES" sz="2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2.- Para completar el de Derecho podéis</a:t>
            </a: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visitar su web y/o solicitar instrucciones </a:t>
            </a:r>
          </a:p>
          <a:p>
            <a:pPr marL="685800" lvl="2" indent="0"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escribiendo a: 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oriderecho@ugr.es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685800" lvl="2" indent="0">
              <a:buNone/>
            </a:pPr>
            <a:endParaRPr lang="es-ES" sz="2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	</a:t>
            </a:r>
          </a:p>
          <a:p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Hay que </a:t>
            </a:r>
            <a:r>
              <a:rPr lang="es-ES" sz="28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unir en un solo </a:t>
            </a:r>
            <a:r>
              <a:rPr lang="es-ES" sz="2800" b="1" u="sng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pdf</a:t>
            </a:r>
            <a:r>
              <a:rPr lang="es-ES" sz="28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los dos Paso 1 (el firmado por CC Políticas y el firmado por Derecho) y subir ese archivo a la Sede Electrónica dentro del procedimiento de Acuerdo de Estudios (Paso 2)</a:t>
            </a:r>
          </a:p>
          <a:p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318642" cy="14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9363" y="469793"/>
            <a:ext cx="673224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2. Trámites con la </a:t>
            </a:r>
            <a:r>
              <a:rPr lang="es-E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Facultad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5602610" y="2918832"/>
            <a:ext cx="3312368" cy="1872208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624439" y="331371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Enlace a la lista de tutores de la Facultad de Derecho: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http://derecho.ugr.es/web/content/rrii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10" name="4 Título"/>
          <p:cNvSpPr>
            <a:spLocks noGrp="1"/>
          </p:cNvSpPr>
          <p:nvPr>
            <p:ph type="title"/>
          </p:nvPr>
        </p:nvSpPr>
        <p:spPr>
          <a:xfrm>
            <a:off x="459363" y="1517847"/>
            <a:ext cx="4680520" cy="5213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</a:t>
            </a:r>
            <a:endParaRPr lang="es-E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79512" y="620688"/>
            <a:ext cx="8820472" cy="1081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es-ES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¿Cuáles son los trámites a realizar en una movilidad internacional?</a:t>
            </a:r>
          </a:p>
        </p:txBody>
      </p:sp>
      <p:sp>
        <p:nvSpPr>
          <p:cNvPr id="2" name="Flecha derecha 1"/>
          <p:cNvSpPr/>
          <p:nvPr/>
        </p:nvSpPr>
        <p:spPr>
          <a:xfrm rot="3576215">
            <a:off x="719051" y="2144886"/>
            <a:ext cx="1075281" cy="583425"/>
          </a:xfrm>
          <a:prstGeom prst="right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rot="5400000">
            <a:off x="3333728" y="2019524"/>
            <a:ext cx="936312" cy="547780"/>
          </a:xfrm>
          <a:prstGeom prst="rightArrow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 rot="7613348">
            <a:off x="6818598" y="2005050"/>
            <a:ext cx="1077236" cy="613412"/>
          </a:xfrm>
          <a:prstGeom prst="right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43468" y="29379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DESTINO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57500" y="2751306"/>
            <a:ext cx="211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CIENCIAS POLÍTICAS Y SOCIOLOGÍA</a:t>
            </a:r>
          </a:p>
          <a:p>
            <a:endParaRPr lang="es-ES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de Internacionalización</a:t>
            </a: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Planta (junto aula 18)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14412" y="2667043"/>
            <a:ext cx="1453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 CENTRAL</a:t>
            </a:r>
          </a:p>
          <a:p>
            <a:endParaRPr lang="es-ES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Complejo Administrativo</a:t>
            </a:r>
          </a:p>
          <a:p>
            <a:r>
              <a:rPr lang="es-ES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Triunfo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2754" y="3797439"/>
            <a:ext cx="2273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Procedimiento de admisión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Application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 err="1"/>
              <a:t>Learning</a:t>
            </a:r>
            <a:r>
              <a:rPr lang="es-ES" sz="1600" dirty="0"/>
              <a:t> </a:t>
            </a:r>
            <a:r>
              <a:rPr lang="es-ES" sz="1600" dirty="0" err="1"/>
              <a:t>agreement</a:t>
            </a:r>
            <a:r>
              <a:rPr lang="es-ES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TOR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Language</a:t>
            </a:r>
            <a:r>
              <a:rPr lang="es-ES" sz="1600" dirty="0"/>
              <a:t> </a:t>
            </a:r>
            <a:r>
              <a:rPr lang="es-ES" sz="1600" dirty="0" err="1"/>
              <a:t>profeciency</a:t>
            </a:r>
            <a:r>
              <a:rPr lang="es-ES" sz="1600" dirty="0"/>
              <a:t>             </a:t>
            </a:r>
          </a:p>
          <a:p>
            <a:pPr marL="285750" indent="-285750">
              <a:buFontTx/>
              <a:buChar char="-"/>
            </a:pPr>
            <a:r>
              <a:rPr lang="es-ES" sz="1600" dirty="0" err="1"/>
              <a:t>Accomodation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ES" sz="1600" dirty="0"/>
              <a:t>Erasmus </a:t>
            </a:r>
            <a:r>
              <a:rPr lang="es-ES" sz="1600" dirty="0" err="1"/>
              <a:t>statement</a:t>
            </a:r>
            <a:r>
              <a:rPr lang="es-ES" sz="1600" dirty="0"/>
              <a:t> (Credencial)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Etc..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08812" y="4589414"/>
            <a:ext cx="3280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Nominación </a:t>
            </a:r>
            <a:r>
              <a:rPr lang="es-ES" sz="1600" b="1" dirty="0">
                <a:solidFill>
                  <a:srgbClr val="008000"/>
                </a:solidFill>
              </a:rPr>
              <a:t>(marzo-abril) </a:t>
            </a:r>
          </a:p>
          <a:p>
            <a:endParaRPr lang="es-ES" sz="1600" b="1" dirty="0"/>
          </a:p>
          <a:p>
            <a:r>
              <a:rPr lang="es-ES" sz="1600" b="1" dirty="0"/>
              <a:t>Acuerdo de Estudios </a:t>
            </a:r>
          </a:p>
          <a:p>
            <a:endParaRPr lang="es-ES" sz="1600" b="1" dirty="0"/>
          </a:p>
          <a:p>
            <a:r>
              <a:rPr lang="es-ES" sz="1600" b="1" dirty="0"/>
              <a:t>Matrícula</a:t>
            </a:r>
            <a:r>
              <a:rPr lang="es-ES" sz="1600" dirty="0"/>
              <a:t> </a:t>
            </a:r>
          </a:p>
          <a:p>
            <a:endParaRPr lang="es-ES" sz="1600" dirty="0"/>
          </a:p>
          <a:p>
            <a:r>
              <a:rPr lang="es-ES" sz="1600" b="1" dirty="0"/>
              <a:t>Reconocimiento de los créditos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891744" y="3897281"/>
            <a:ext cx="3288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Documentación OUT </a:t>
            </a:r>
            <a:r>
              <a:rPr lang="es-ES" sz="1600" b="1" dirty="0">
                <a:solidFill>
                  <a:srgbClr val="008000"/>
                </a:solidFill>
              </a:rPr>
              <a:t>(se firma en julio)</a:t>
            </a:r>
            <a:r>
              <a:rPr lang="es-ES" sz="1600" b="1" dirty="0"/>
              <a:t>: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Convenio de subvención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Compromiso de     aprovechamiento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Credencial de estudiante </a:t>
            </a:r>
          </a:p>
          <a:p>
            <a:r>
              <a:rPr lang="es-ES" sz="1600" dirty="0"/>
              <a:t>       (versión en español y en inglés)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Certificados de llegada y de final</a:t>
            </a:r>
          </a:p>
          <a:p>
            <a:r>
              <a:rPr lang="es-ES" sz="1600" dirty="0"/>
              <a:t>       de estancia </a:t>
            </a:r>
          </a:p>
          <a:p>
            <a:r>
              <a:rPr lang="es-ES" sz="1600" b="1" dirty="0"/>
              <a:t>Test OLS 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2406019" y="1838739"/>
            <a:ext cx="0" cy="4555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754688" y="1838739"/>
            <a:ext cx="0" cy="4555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acultad de Ciencias Políticas Y Sociología UGR">
            <a:extLst>
              <a:ext uri="{FF2B5EF4-FFF2-40B4-BE49-F238E27FC236}">
                <a16:creationId xmlns:a16="http://schemas.microsoft.com/office/drawing/2014/main" id="{DA52DC03-4A62-4581-99E8-47324AA9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34" y="2774561"/>
            <a:ext cx="1172591" cy="17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FC8409-1B55-4A9D-A8D6-5216C030B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3603" y="2778606"/>
            <a:ext cx="1577643" cy="10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459351"/>
            <a:ext cx="4680520" cy="5213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2</a:t>
            </a:r>
            <a:br>
              <a:rPr lang="es-ES" sz="2000" b="1" dirty="0">
                <a:solidFill>
                  <a:srgbClr val="00006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SEDE ELECTRÓNICA</a:t>
            </a:r>
            <a:b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https://sede.ugr.es/sede/catalogo-de-procedimientos/movilidad-internacional-formalizacion-del-acuerdo-de-estudios.html</a:t>
            </a:r>
            <a:br>
              <a:rPr lang="es-E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55576" y="3573016"/>
            <a:ext cx="7992888" cy="2913187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documento que se genera aquí es el </a:t>
            </a:r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que recibe la Universidad de destino por e-mail.</a:t>
            </a:r>
          </a:p>
          <a:p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Leer con atención el tutorial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no cometer ningún error.</a:t>
            </a:r>
          </a:p>
          <a:p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Tiene que estar firmado por las </a:t>
            </a:r>
            <a:r>
              <a:rPr lang="es-E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tres partes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antes de la incorporación a la Universidad de destino.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7552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0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0086-4592-4310-8F69-8E0037F1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06" y="519076"/>
            <a:ext cx="6552727" cy="10492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 en Sede Electrónica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(Paso 2)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x-none" sz="2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5A8E-24A6-4AB2-9C8D-4B10992F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14" y="4288819"/>
            <a:ext cx="7920881" cy="21861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Responsable en destino: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Preguntar a Universidad de acogida</a:t>
            </a:r>
          </a:p>
          <a:p>
            <a:pPr marL="0" lvl="0" indent="0">
              <a:buNone/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cada asignatura de la UGR elegir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Nuevo Bloque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(color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rojo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), ojo, no “Nuevo” color azul que es para añadir componentes dentro de un bloque.</a:t>
            </a:r>
          </a:p>
          <a:p>
            <a:pPr marL="0" lvl="0" indent="0">
              <a:buNone/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Completar nº de créditos mediante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Bolsa Créditos </a:t>
            </a:r>
            <a:r>
              <a:rPr lang="es-ES" b="1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Optatividad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(dentro de cada bloque)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Subir la Propuesta consensuada con el tutor es el Paso 1</a:t>
            </a:r>
          </a:p>
          <a:p>
            <a:pPr marL="0" lv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B9E286-2C8F-4938-9C1C-410405F1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774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5506" y="1568311"/>
            <a:ext cx="8352929" cy="271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es-ES" sz="21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Tutor/as docentes: 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ES" sz="2100" i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Vas a recibir un e-mail con el nombre de tu tutor/a docente y su e-mail.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ES" sz="2100" i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 completar por el AE por Sede ese nombre se autocompleta a indicar el e-mail del tutor/a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ES" sz="21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Responsable Académico</a:t>
            </a:r>
            <a:r>
              <a:rPr lang="es-ES" sz="21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es-ES" sz="21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Guadalupe Martínez Fuentes </a:t>
            </a:r>
            <a:r>
              <a:rPr lang="es-ES" sz="21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(sale relleno por defecto)</a:t>
            </a:r>
          </a:p>
          <a:p>
            <a:pPr algn="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2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EEC48C-4C28-43AD-9839-4C9401F4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1" y="1124744"/>
            <a:ext cx="8952620" cy="5256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DEE88-86DC-4E59-A824-0729C1E3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774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9FE168-EA00-4854-99D8-0F2D29B30BCE}"/>
              </a:ext>
            </a:extLst>
          </p:cNvPr>
          <p:cNvSpPr txBox="1">
            <a:spLocks/>
          </p:cNvSpPr>
          <p:nvPr/>
        </p:nvSpPr>
        <p:spPr>
          <a:xfrm>
            <a:off x="190732" y="218702"/>
            <a:ext cx="724924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</a:rPr>
              <a:t>Acuerdo de Estudios en Sede Electrónica</a:t>
            </a:r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s-ES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Paso 2</a:t>
            </a:r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s-E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Datos </a:t>
            </a:r>
            <a:r>
              <a:rPr lang="es-ES" sz="2000" u="sng" dirty="0">
                <a:latin typeface="Roboto" panose="02000000000000000000" pitchFamily="2" charset="0"/>
                <a:ea typeface="Roboto" panose="02000000000000000000" pitchFamily="2" charset="0"/>
              </a:rPr>
              <a:t>comunes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para todos los estudiantes de la Facultad de CC Políticas y Sociología</a:t>
            </a:r>
            <a:endParaRPr lang="x-none" sz="2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8AD20E-216E-445B-9D0C-1DD7135365E1}"/>
              </a:ext>
            </a:extLst>
          </p:cNvPr>
          <p:cNvSpPr txBox="1"/>
          <p:nvPr/>
        </p:nvSpPr>
        <p:spPr>
          <a:xfrm>
            <a:off x="3347864" y="4077072"/>
            <a:ext cx="496855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Si no se cargan las fechas, buscar en Google estas dos fechas, en la web de la Universidad de destino</a:t>
            </a:r>
          </a:p>
        </p:txBody>
      </p:sp>
    </p:spTree>
    <p:extLst>
      <p:ext uri="{BB962C8B-B14F-4D97-AF65-F5344CB8AC3E}">
        <p14:creationId xmlns:p14="http://schemas.microsoft.com/office/powerpoint/2010/main" val="96628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609728-6DED-450E-9C15-10163962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667625" cy="51530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2BFFC6-0503-4ED2-8093-B84C8F2C2377}"/>
              </a:ext>
            </a:extLst>
          </p:cNvPr>
          <p:cNvSpPr txBox="1"/>
          <p:nvPr/>
        </p:nvSpPr>
        <p:spPr>
          <a:xfrm>
            <a:off x="3180846" y="2139243"/>
            <a:ext cx="468052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dirty="0"/>
              <a:t>Tu tutor/a docente te ha firmado el paso 1</a:t>
            </a:r>
          </a:p>
          <a:p>
            <a:r>
              <a:rPr lang="es-ES" dirty="0"/>
              <a:t>Al escribir su dirección de correo-e se completa solo el campo del nombre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B3CD31-7A51-42F3-854E-C10590A3DE8F}"/>
              </a:ext>
            </a:extLst>
          </p:cNvPr>
          <p:cNvSpPr txBox="1"/>
          <p:nvPr/>
        </p:nvSpPr>
        <p:spPr>
          <a:xfrm>
            <a:off x="3180846" y="3933056"/>
            <a:ext cx="468052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ES" dirty="0"/>
              <a:t>Los cuatro primeros campos salen rellenos</a:t>
            </a:r>
          </a:p>
          <a:p>
            <a:endParaRPr lang="es-ES" dirty="0"/>
          </a:p>
          <a:p>
            <a:r>
              <a:rPr lang="es-ES" dirty="0"/>
              <a:t>El resto de campos con asterisco hay que completarlos con la información que previamente habrás conseguido. Es fundamental indicar correctamente el nombre y dirección de correo-electrónico del Coordinador de Destino (San Google 😄)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9FE168-EA00-4854-99D8-0F2D29B30BCE}"/>
              </a:ext>
            </a:extLst>
          </p:cNvPr>
          <p:cNvSpPr txBox="1">
            <a:spLocks/>
          </p:cNvSpPr>
          <p:nvPr/>
        </p:nvSpPr>
        <p:spPr>
          <a:xfrm>
            <a:off x="827584" y="473508"/>
            <a:ext cx="7249240" cy="509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Acuerdo de Estudios en Sede Electrónica (</a:t>
            </a:r>
            <a:r>
              <a:rPr lang="es-E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Paso 2</a:t>
            </a:r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s-E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98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6B9E286-2C8F-4938-9C1C-410405F1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774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7A5796-DD9E-4B85-AD0B-147320C0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68310"/>
            <a:ext cx="7272808" cy="46310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FC43FA3-B993-4C76-A031-38E1166B1CB7}"/>
              </a:ext>
            </a:extLst>
          </p:cNvPr>
          <p:cNvSpPr txBox="1"/>
          <p:nvPr/>
        </p:nvSpPr>
        <p:spPr>
          <a:xfrm>
            <a:off x="4427984" y="624770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Mal: no poner créditos en FB ni Obligatorias</a:t>
            </a:r>
          </a:p>
        </p:txBody>
      </p:sp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F63B7873-080F-4EC1-AA06-D005E9DF4267}"/>
              </a:ext>
            </a:extLst>
          </p:cNvPr>
          <p:cNvSpPr/>
          <p:nvPr/>
        </p:nvSpPr>
        <p:spPr>
          <a:xfrm>
            <a:off x="6228184" y="5877272"/>
            <a:ext cx="45719" cy="43204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D3BBF8F-58DD-440B-A2A6-05EE1F4E9ABF}"/>
              </a:ext>
            </a:extLst>
          </p:cNvPr>
          <p:cNvCxnSpPr/>
          <p:nvPr/>
        </p:nvCxnSpPr>
        <p:spPr>
          <a:xfrm>
            <a:off x="6129887" y="5723964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9E7B9CB-BBEE-4520-ACA0-9134354CCB71}"/>
              </a:ext>
            </a:extLst>
          </p:cNvPr>
          <p:cNvCxnSpPr/>
          <p:nvPr/>
        </p:nvCxnSpPr>
        <p:spPr>
          <a:xfrm flipH="1">
            <a:off x="6156176" y="5733256"/>
            <a:ext cx="288032" cy="20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D9FE168-EA00-4854-99D8-0F2D29B30BCE}"/>
              </a:ext>
            </a:extLst>
          </p:cNvPr>
          <p:cNvSpPr txBox="1">
            <a:spLocks/>
          </p:cNvSpPr>
          <p:nvPr/>
        </p:nvSpPr>
        <p:spPr>
          <a:xfrm>
            <a:off x="419104" y="560235"/>
            <a:ext cx="7249240" cy="509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Acuerdo de Estudios en Sede Electrónica (</a:t>
            </a:r>
            <a:r>
              <a:rPr lang="es-E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Paso 2</a:t>
            </a:r>
            <a:r>
              <a:rPr lang="es-E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es-E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 rot="2108621">
            <a:off x="7733854" y="5238335"/>
            <a:ext cx="118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!!!!!!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83F58A-A534-42CB-A2FB-82943A95D44F}"/>
              </a:ext>
            </a:extLst>
          </p:cNvPr>
          <p:cNvSpPr txBox="1"/>
          <p:nvPr/>
        </p:nvSpPr>
        <p:spPr>
          <a:xfrm>
            <a:off x="2748940" y="1122096"/>
            <a:ext cx="347924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Indicar número de créditos sólo en </a:t>
            </a:r>
            <a:r>
              <a:rPr lang="es-ES" sz="1200" dirty="0" err="1"/>
              <a:t>Optatividad</a:t>
            </a:r>
            <a:r>
              <a:rPr lang="es-ES" sz="12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864FFA-1357-40BA-B955-E6CA6C9E4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5392" flipH="1">
            <a:off x="5919756" y="1212300"/>
            <a:ext cx="132858" cy="7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39750" y="1781175"/>
            <a:ext cx="8064500" cy="48244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Información: 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http://sl.ugr.es/0euo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s-E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5000"/>
              </a:spcBef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¿Cuándo?</a:t>
            </a:r>
          </a:p>
          <a:p>
            <a:pPr eaLnBrk="0" hangingPunct="0"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Las matrícula de asignaturas incluidas en el </a:t>
            </a:r>
            <a:r>
              <a:rPr lang="es-ES" sz="2400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Acuerdo de Estudios</a:t>
            </a: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(no tienen grupo) coincide con la primera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auto-alteración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(septiembre)</a:t>
            </a:r>
          </a:p>
          <a:p>
            <a:pPr eaLnBrk="0" hangingPunct="0"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Las asignaturas </a:t>
            </a:r>
            <a:r>
              <a:rPr lang="es-ES" sz="24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para examinar en Granada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(con grupo) entre julio y agosto.</a:t>
            </a:r>
          </a:p>
          <a:p>
            <a:pPr lvl="1" eaLnBrk="0" hangingPunct="0">
              <a:spcBef>
                <a:spcPct val="25000"/>
              </a:spcBef>
            </a:pPr>
            <a:endParaRPr lang="es-ES" sz="20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eaLnBrk="0" hangingPunct="0">
              <a:spcBef>
                <a:spcPct val="25000"/>
              </a:spcBef>
            </a:pPr>
            <a:r>
              <a:rPr lang="es-E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Atención:</a:t>
            </a:r>
            <a:r>
              <a:rPr lang="es-ES" sz="2000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este segundo caso debes tener en cuenta  que la </a:t>
            </a:r>
            <a:r>
              <a:rPr lang="es-ES" sz="20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Evaluación Final Única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por sede electrónica en los 15 días siguientes a la matrícula (de esas asignaturas a las que no se podrá asistir a clase).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539750" y="631326"/>
            <a:ext cx="6336506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extLst/>
        </p:spPr>
        <p:txBody>
          <a:bodyPr wrap="square">
            <a:spAutoFit/>
          </a:bodyPr>
          <a:lstStyle/>
          <a:p>
            <a:r>
              <a:rPr lang="es-ES" sz="35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MATRÍCULA-&gt; </a:t>
            </a:r>
            <a:r>
              <a:rPr lang="es-ES" sz="3500" b="1" dirty="0" err="1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Automatrícula</a:t>
            </a:r>
            <a:endParaRPr lang="es-ES" sz="3500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B9E286-2C8F-4938-9C1C-410405F1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9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/>
        </p:nvSpPr>
        <p:spPr>
          <a:xfrm rot="226528">
            <a:off x="560022" y="4600409"/>
            <a:ext cx="279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04462889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1669" y="2221913"/>
            <a:ext cx="8460661" cy="44594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 incorporarse a la universidad de destino, en el </a:t>
            </a:r>
            <a:r>
              <a:rPr lang="es-ES" sz="2400" b="1" cap="none" dirty="0"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plazo de un mes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si 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necesitas cambiar alguna asignatura, 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deberás: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0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1º </a:t>
            </a:r>
            <a:r>
              <a:rPr lang="es-ES" sz="2400" b="1" u="sng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Enviar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1</a:t>
            </a:r>
            <a:r>
              <a:rPr lang="es-ES" sz="2400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e-mail a tu tutor docente con las aclaraciones que consideres.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2º Una vez </a:t>
            </a:r>
            <a:r>
              <a:rPr lang="es-ES" sz="2400" b="1" u="sng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firmado por el tutor docente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te lo devolvemos escaneado.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3º Completar la  modificación de acuerdo de estudios </a:t>
            </a:r>
            <a:r>
              <a:rPr lang="es-ES" sz="2400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</a:t>
            </a:r>
            <a:r>
              <a:rPr lang="es-ES" sz="2400" b="1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paso 2</a:t>
            </a:r>
            <a:r>
              <a:rPr lang="es-ES" sz="2400" cap="none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 sede electrónica.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º Se te realizará la </a:t>
            </a:r>
            <a:r>
              <a:rPr lang="es-ES" sz="2400" b="1" u="sng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alteración de matrícula</a:t>
            </a:r>
            <a:r>
              <a:rPr lang="es-ES" sz="2400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en su caso. Si pasadas dos semanas no te ha cambiado la matrícula nos escribes. 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endParaRPr lang="es-ES" sz="2400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es-ES" sz="1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Aquí tienes explicado el procedimiento: </a:t>
            </a:r>
            <a:r>
              <a:rPr lang="es-ES" sz="195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http://sl.ugr.es/0eup</a:t>
            </a:r>
            <a:r>
              <a:rPr lang="es-ES" sz="195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s-ES" sz="1950" b="1" cap="none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5B93D29-232C-4D2C-AF8A-2351106D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25" y="30111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3A23C00-123C-4B6B-A41A-F681857DCF6F}"/>
              </a:ext>
            </a:extLst>
          </p:cNvPr>
          <p:cNvSpPr/>
          <p:nvPr/>
        </p:nvSpPr>
        <p:spPr>
          <a:xfrm>
            <a:off x="412750" y="635145"/>
            <a:ext cx="6847752" cy="884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5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Modificación del Acuerdo de Estudios y Alteración de matrícula</a:t>
            </a:r>
            <a:r>
              <a:rPr lang="es-ES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54255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87925" y="2034559"/>
            <a:ext cx="8098875" cy="39351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Las asignaturas incluidas en el Acuerdo de Estudios y que se hayan </a:t>
            </a:r>
            <a:r>
              <a:rPr lang="es-E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suspendido 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el destino </a:t>
            </a:r>
            <a:r>
              <a:rPr lang="es-ES" sz="26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pueden examinar en la UGR en Convocatoria Extraordinaria.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6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¿CÓMO?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Solicitarlo (Sede Electrónica) a Secretaría durante el mes de </a:t>
            </a:r>
            <a:r>
              <a:rPr lang="es-ES" sz="26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enero</a:t>
            </a: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 </a:t>
            </a:r>
            <a:r>
              <a:rPr lang="es-ES" sz="26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junio </a:t>
            </a: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indicando el grupo.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</a:t>
            </a: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 hace </a:t>
            </a:r>
            <a:r>
              <a:rPr lang="es-ES" sz="260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Modificación de Acuerdo de Estudios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600" dirty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aconseja contactar previamente con el/la profesor/a para explicar situación.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24C3D29-5713-4AE4-90BC-B271B462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62" y="1525866"/>
            <a:ext cx="809887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36EE51-DDEE-4CE0-A7CC-8D40F059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9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CBF5B1-CC7E-45B7-9388-D8BF71210E4E}"/>
              </a:ext>
            </a:extLst>
          </p:cNvPr>
          <p:cNvSpPr/>
          <p:nvPr/>
        </p:nvSpPr>
        <p:spPr>
          <a:xfrm>
            <a:off x="179512" y="789865"/>
            <a:ext cx="6768752" cy="550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La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última</a:t>
            </a: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 alteración de matrícula</a:t>
            </a:r>
            <a:r>
              <a:rPr lang="es-ES" sz="32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16475632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5" y="2250583"/>
            <a:ext cx="8219256" cy="37191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este enlace encontrarás información sobre cómo solicitar la evaluación en distintos supuestos:</a:t>
            </a:r>
          </a:p>
          <a:p>
            <a:pPr>
              <a:spcBef>
                <a:spcPct val="25000"/>
              </a:spcBef>
              <a:buNone/>
            </a:pP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http://sl.ugr.es/0eup</a:t>
            </a:r>
            <a:r>
              <a:rPr lang="es-E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s-ES" sz="2600" dirty="0">
              <a:solidFill>
                <a:srgbClr val="FFC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FontTx/>
              <a:buNone/>
            </a:pPr>
            <a:endParaRPr lang="es-ES" sz="2600" dirty="0">
              <a:solidFill>
                <a:srgbClr val="FFC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24C3D29-5713-4AE4-90BC-B271B462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62" y="1525866"/>
            <a:ext cx="809887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36EE51-DDEE-4CE0-A7CC-8D40F059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97"/>
            <a:ext cx="13906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FCBF5B1-CC7E-45B7-9388-D8BF71210E4E}"/>
              </a:ext>
            </a:extLst>
          </p:cNvPr>
          <p:cNvSpPr/>
          <p:nvPr/>
        </p:nvSpPr>
        <p:spPr>
          <a:xfrm>
            <a:off x="107504" y="545661"/>
            <a:ext cx="6768752" cy="980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s-E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itchFamily="18" charset="0"/>
              </a:rPr>
              <a:t>Artículo 26 del Reglamento de Movilidad Internacional </a:t>
            </a:r>
            <a:endParaRPr lang="es-ES" sz="32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1174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96142" y="575024"/>
            <a:ext cx="8424936" cy="1081087"/>
          </a:xfrm>
          <a:prstGeom prst="rect">
            <a:avLst/>
          </a:prstGeom>
          <a:solidFill>
            <a:srgbClr val="CC99FF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extLst/>
        </p:spPr>
        <p:txBody>
          <a:bodyPr anchor="ctr"/>
          <a:lstStyle/>
          <a:p>
            <a:pPr algn="ctr"/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</a:t>
            </a:r>
            <a:r>
              <a:rPr lang="es-ES" sz="2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Trámites</a:t>
            </a:r>
            <a:r>
              <a:rPr lang="es-E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con la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ORI Central (</a:t>
            </a:r>
            <a:r>
              <a:rPr lang="es-ES" sz="2800" b="1" dirty="0" err="1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Compl.Triunfo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0" name="1 Rectángulo"/>
          <p:cNvSpPr>
            <a:spLocks noChangeArrowheads="1"/>
          </p:cNvSpPr>
          <p:nvPr/>
        </p:nvSpPr>
        <p:spPr bwMode="auto">
          <a:xfrm>
            <a:off x="821224" y="2414059"/>
            <a:ext cx="777477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s-ES" b="1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Firma de </a:t>
            </a: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DOCUMENTACIÓN OUT </a:t>
            </a: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endParaRPr lang="es-ES" b="1" dirty="0">
              <a:solidFill>
                <a:srgbClr val="A6002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Convenio de subvención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Aceptación de subvención externa (Junta de Andalucía).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Credencial de estudiante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(una versión en español y una en inglés)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Este documento es fundamental conservarlo para el siempre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de llegada y final de estancia.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31640" y="5157192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Este trámite (para el que debes estar atento/a </a:t>
            </a:r>
            <a:r>
              <a:rPr lang="es-ES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tu cuenta de correo.ugr.es) lo harás hacia final de </a:t>
            </a: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julio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1"/>
          <p:cNvSpPr txBox="1">
            <a:spLocks noChangeArrowheads="1"/>
          </p:cNvSpPr>
          <p:nvPr/>
        </p:nvSpPr>
        <p:spPr bwMode="auto">
          <a:xfrm>
            <a:off x="1619672" y="1872701"/>
            <a:ext cx="7524328" cy="594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ctr">
              <a:lnSpc>
                <a:spcPct val="150000"/>
              </a:lnSpc>
              <a:spcBef>
                <a:spcPct val="2500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realizan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 través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 central (Triunfo)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5941" y="2601850"/>
            <a:ext cx="8632117" cy="37979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s-E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procedimiento de nominación/postulación </a:t>
            </a: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está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explicado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aquí:</a:t>
            </a:r>
          </a:p>
          <a:p>
            <a:pPr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https://internacional.ugr.es/estudiantes/movilidad-saliente/grado-estudio/intercambio/seleccionadas#contenido6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0"/>
              </a:spcBef>
            </a:pPr>
            <a:endParaRPr lang="es-ES" sz="2000" b="1" dirty="0">
              <a:solidFill>
                <a:srgbClr val="0033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_tradnl" sz="1900" dirty="0">
                <a:latin typeface="Arial" panose="020B0604020202020204" pitchFamily="34" charset="0"/>
                <a:cs typeface="Arial" panose="020B0604020202020204" pitchFamily="34" charset="0"/>
              </a:rPr>
              <a:t>Tienes que ser proactivo/a: l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a nominación se enviará a partir del momento que tú mandes la documentación que te requiere tu universidad</a:t>
            </a:r>
            <a:r>
              <a:rPr lang="es-E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de acogida a la ORI central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: en marzo/abril si te vas el </a:t>
            </a:r>
            <a:r>
              <a:rPr lang="es-E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cuatrimestre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y en septiembre si te vas el </a:t>
            </a:r>
            <a:r>
              <a:rPr lang="es-ES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cuatrimestre.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_tradnl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abrá</a:t>
            </a:r>
            <a:r>
              <a:rPr lang="es-ES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reunión informativa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Cualquier duda sobre este procedimiento escribir a: </a:t>
            </a:r>
            <a:r>
              <a:rPr 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intlmobility@ugr.es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E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512" y="479375"/>
            <a:ext cx="819268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  <a:r>
              <a:rPr lang="es-ES" sz="4000" b="1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(Programa Propio)</a:t>
            </a:r>
            <a:endParaRPr lang="es-ES" sz="4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971600" y="1737754"/>
            <a:ext cx="504056" cy="86409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65190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183470" cy="4309939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Prueba de nivel de idioma online OLS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julio recibirás desde 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intlols@ugr.es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un mensaje con la licencia para hacer el test. Es obligatorio para cobrar beca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Informe del estudiante: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tras regresar del destino –recibirás el enlace de la encuesta.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7C64C-20E0-4877-B3C6-DD608E070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94" y="413278"/>
            <a:ext cx="835292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2800" dirty="0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3.Trámites con la </a:t>
            </a:r>
            <a:r>
              <a:rPr lang="es-ES" sz="2800" b="1" dirty="0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ORI Central (</a:t>
            </a:r>
            <a:r>
              <a:rPr lang="es-ES" sz="2800" b="1" dirty="0" err="1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Compl.Triunfo</a:t>
            </a:r>
            <a:r>
              <a:rPr lang="es-ES" sz="2800" b="1" dirty="0">
                <a:solidFill>
                  <a:srgbClr val="CC99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Flecha curvada hacia abajo 1"/>
          <p:cNvSpPr/>
          <p:nvPr/>
        </p:nvSpPr>
        <p:spPr>
          <a:xfrm rot="4558059">
            <a:off x="6241184" y="5419030"/>
            <a:ext cx="1656184" cy="1023107"/>
          </a:xfrm>
          <a:prstGeom prst="curvedDownArrow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EC23FD-F75B-4C59-91B8-2EF3F0A40200}"/>
              </a:ext>
            </a:extLst>
          </p:cNvPr>
          <p:cNvSpPr txBox="1"/>
          <p:nvPr/>
        </p:nvSpPr>
        <p:spPr>
          <a:xfrm>
            <a:off x="715797" y="1263532"/>
            <a:ext cx="766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Los dos siguientes trámites solo son para programa Erasmus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24116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 bwMode="auto">
          <a:xfrm>
            <a:off x="899592" y="1844824"/>
            <a:ext cx="7511330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buFontTx/>
              <a:buNone/>
            </a:pP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Pruebas de nivel de idioma de instrucción (ERASMUS)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Solo se hace antes iniciar la estancia es online (</a:t>
            </a:r>
            <a: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 horas</a:t>
            </a: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nota no influye en nada, sólo tiene </a:t>
            </a:r>
            <a: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efectos estadísticos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Idioma de instrucción (el de las clases</a:t>
            </a:r>
            <a:b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en destino): ej. en Polonia es el inglés </a:t>
            </a:r>
          </a:p>
          <a:p>
            <a:pPr>
              <a:lnSpc>
                <a:spcPct val="150000"/>
              </a:lnSpc>
            </a:pP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te enviará un </a:t>
            </a:r>
            <a: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correo electrónico </a:t>
            </a:r>
            <a:br>
              <a:rPr lang="es-ES" sz="2300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la ORI con tu usuario y el plazo </a:t>
            </a:r>
            <a:b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s-ES" sz="2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que hay para hacerlo. </a:t>
            </a:r>
          </a:p>
          <a:p>
            <a:pPr marL="0" indent="0">
              <a:buNone/>
            </a:pPr>
            <a:endParaRPr lang="es-ES" sz="23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3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es-ES" sz="23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¡CUIDADO CON EL PLAZO QUE ES MUY BREVE!</a:t>
            </a:r>
          </a:p>
          <a:p>
            <a:endParaRPr lang="es-E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55576" y="518318"/>
            <a:ext cx="626469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OLS TEST (obligatorio)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479279" cy="230253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39544" y="1557759"/>
            <a:ext cx="3926581" cy="34163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IMPORTANTE: Hay trámites que requieren de firma electrónica, aquí tienes el </a:t>
            </a:r>
            <a:r>
              <a:rPr lang="es-ES_tradnl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TUTORIAL crearte TU FIRMA ELECTRÓNICA: </a:t>
            </a:r>
            <a:r>
              <a:rPr lang="es-ES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https://sede.ugr.es/requisitos_tecnicos.html</a:t>
            </a:r>
            <a:endParaRPr lang="es-ES" b="1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1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https://www.sede.fnmt.gob.es/certificados/persona-fisica</a:t>
            </a:r>
            <a:endParaRPr lang="es-ES" b="1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38138" y="476672"/>
            <a:ext cx="6264696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Certificado firma digital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7544" y="19888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 muy fácil. Solo cuatro pasos: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1: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Configuración del navegador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2: </a:t>
            </a:r>
            <a:r>
              <a:rPr lang="es-ES" b="1" dirty="0"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Solicitar vía internet el certificado digital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la web de la Fábrica nacional de moneda y timbre.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3: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Acreditación de la identidad en una Oficina de Registro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(por ejemplo, en la Secretaría de nuestra Facultad (ver siguiente diapositiva).</a:t>
            </a:r>
          </a:p>
          <a:p>
            <a:pPr lvl="0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4: </a:t>
            </a: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Descargar el Certificado Digital </a:t>
            </a:r>
            <a:r>
              <a:rPr lang="es-E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(en el mismo ordenador donde lo solicitó).</a:t>
            </a:r>
          </a:p>
        </p:txBody>
      </p:sp>
    </p:spTree>
    <p:extLst>
      <p:ext uri="{BB962C8B-B14F-4D97-AF65-F5344CB8AC3E}">
        <p14:creationId xmlns:p14="http://schemas.microsoft.com/office/powerpoint/2010/main" val="2730042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00705" y="1633384"/>
            <a:ext cx="4371295" cy="2862322"/>
          </a:xfrm>
          <a:prstGeom prst="rect">
            <a:avLst/>
          </a:prstGeom>
          <a:noFill/>
          <a:ln>
            <a:solidFill>
              <a:srgbClr val="FFFFCC"/>
            </a:solidFill>
          </a:ln>
          <a:extLst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1. Llevarlo </a:t>
            </a:r>
            <a:r>
              <a:rPr lang="es-ES" b="1" dirty="0">
                <a:solidFill>
                  <a:srgbClr val="003300"/>
                </a:solidFill>
                <a:latin typeface="Euphemia" pitchFamily="34" charset="0"/>
              </a:rPr>
              <a:t>impreso</a:t>
            </a:r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 en papel</a:t>
            </a:r>
          </a:p>
          <a:p>
            <a:endParaRPr lang="es-ES" dirty="0">
              <a:solidFill>
                <a:srgbClr val="003300"/>
              </a:solidFill>
              <a:latin typeface="Euphemia" pitchFamily="34" charset="0"/>
            </a:endParaRPr>
          </a:p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2. Nada más llegar a la Universidad de destino pide que te lo </a:t>
            </a:r>
            <a:r>
              <a:rPr lang="es-ES" b="1" dirty="0">
                <a:solidFill>
                  <a:srgbClr val="003300"/>
                </a:solidFill>
                <a:latin typeface="Euphemia" pitchFamily="34" charset="0"/>
              </a:rPr>
              <a:t>firmen</a:t>
            </a:r>
          </a:p>
          <a:p>
            <a:endParaRPr lang="es-ES" dirty="0">
              <a:solidFill>
                <a:srgbClr val="003300"/>
              </a:solidFill>
              <a:latin typeface="Euphemia" pitchFamily="34" charset="0"/>
            </a:endParaRPr>
          </a:p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3. Súbelo a través de </a:t>
            </a:r>
            <a:r>
              <a:rPr lang="es-ES" b="1" dirty="0">
                <a:solidFill>
                  <a:srgbClr val="003300"/>
                </a:solidFill>
                <a:latin typeface="Euphemia" pitchFamily="34" charset="0"/>
              </a:rPr>
              <a:t>Sede Electrónica </a:t>
            </a:r>
          </a:p>
          <a:p>
            <a:endParaRPr lang="es-ES" dirty="0">
              <a:solidFill>
                <a:srgbClr val="003300"/>
              </a:solidFill>
              <a:latin typeface="Euphemia" pitchFamily="34" charset="0"/>
            </a:endParaRPr>
          </a:p>
          <a:p>
            <a:r>
              <a:rPr lang="es-ES" dirty="0">
                <a:solidFill>
                  <a:srgbClr val="003300"/>
                </a:solidFill>
                <a:latin typeface="Euphemia" pitchFamily="34" charset="0"/>
              </a:rPr>
              <a:t>4. Consulta si ha llegado a la ORI a través de </a:t>
            </a:r>
            <a:r>
              <a:rPr lang="es-ES" b="1" dirty="0">
                <a:solidFill>
                  <a:srgbClr val="000066"/>
                </a:solidFill>
                <a:latin typeface="Euphemia" pitchFamily="34" charset="0"/>
              </a:rPr>
              <a:t>Oficina Virtual “Portal Programas Intercambio”</a:t>
            </a:r>
            <a:endParaRPr lang="es-ES" sz="2000" dirty="0">
              <a:solidFill>
                <a:srgbClr val="0033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4130" y="404664"/>
            <a:ext cx="7704856" cy="108108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extLst/>
        </p:spPr>
        <p:txBody>
          <a:bodyPr anchor="ctr"/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Certificado de Llegada al Destino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CB194D-8F90-449C-8135-A44A86608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5" t="2030" r="10075"/>
          <a:stretch/>
        </p:blipFill>
        <p:spPr>
          <a:xfrm>
            <a:off x="4427985" y="1628800"/>
            <a:ext cx="4371296" cy="51935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ADBEFA-E12E-4627-8833-B07E12A2F7B4}"/>
              </a:ext>
            </a:extLst>
          </p:cNvPr>
          <p:cNvSpPr txBox="1"/>
          <p:nvPr/>
        </p:nvSpPr>
        <p:spPr>
          <a:xfrm>
            <a:off x="162259" y="4603299"/>
            <a:ext cx="4796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E</a:t>
            </a:r>
            <a:r>
              <a:rPr lang="es-ES" b="1" dirty="0" err="1"/>
              <a:t>rasmus</a:t>
            </a:r>
            <a:r>
              <a:rPr lang="es-ES" b="1" dirty="0"/>
              <a:t>: </a:t>
            </a:r>
            <a:r>
              <a:rPr lang="es-ES" dirty="0">
                <a:hlinkClick r:id="rId3"/>
              </a:rPr>
              <a:t>https://internacional.ugr.es/estudiantes/movilidad-saliente/tramites-erasmus#contenido20</a:t>
            </a:r>
            <a:endParaRPr lang="es-ES" dirty="0"/>
          </a:p>
          <a:p>
            <a:r>
              <a:rPr lang="es-ES_tradnl" b="1" dirty="0"/>
              <a:t>I</a:t>
            </a:r>
            <a:r>
              <a:rPr lang="es-ES" b="1" dirty="0" err="1"/>
              <a:t>ntercambio</a:t>
            </a:r>
            <a:r>
              <a:rPr lang="es-ES" b="1" dirty="0"/>
              <a:t>: </a:t>
            </a:r>
          </a:p>
          <a:p>
            <a:r>
              <a:rPr lang="es-ES" dirty="0">
                <a:hlinkClick r:id="rId4"/>
              </a:rPr>
              <a:t>https://internacional.ugr.es/estudiantes/movilidad-saliente/grado-estudio/intercambio/seleccionadas#contenido21</a:t>
            </a:r>
            <a:endParaRPr lang="es-ES" dirty="0"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1497"/>
            <a:ext cx="4502518" cy="489364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1700808"/>
            <a:ext cx="4283968" cy="4370427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marL="914400" lvl="1" indent="-457200"/>
            <a:r>
              <a:rPr lang="es-ES" sz="2000" b="1" u="sng" dirty="0">
                <a:solidFill>
                  <a:srgbClr val="FF0000"/>
                </a:solidFill>
                <a:latin typeface="Euphemia" pitchFamily="34" charset="0"/>
              </a:rPr>
              <a:t>Tráete firmado el original y súbelo a la Sede Electrónica</a:t>
            </a:r>
          </a:p>
          <a:p>
            <a:pPr marL="457200" indent="-457200"/>
            <a:endParaRPr lang="es-ES" sz="2000" dirty="0">
              <a:solidFill>
                <a:srgbClr val="003300"/>
              </a:solidFill>
              <a:latin typeface="Euphemia" pitchFamily="34" charset="0"/>
            </a:endParaRPr>
          </a:p>
          <a:p>
            <a:pPr marL="457200" indent="-457200"/>
            <a:r>
              <a:rPr lang="es-ES" sz="2000" dirty="0">
                <a:solidFill>
                  <a:srgbClr val="003300"/>
                </a:solidFill>
                <a:latin typeface="Euphemia" pitchFamily="34" charset="0"/>
              </a:rPr>
              <a:t>   Entre la fecha que aparece en el de llegada y en el de final de estancia tiene que haber los mismos meses que en la credencial, con un margen de +- 5 días. Si ves que pueda haber un desfase mayor, contacta con la ORI Central : </a:t>
            </a:r>
            <a:r>
              <a:rPr lang="es-ES" sz="2000" dirty="0">
                <a:solidFill>
                  <a:srgbClr val="003300"/>
                </a:solidFill>
                <a:latin typeface="Euphemia" pitchFamily="34" charset="0"/>
                <a:hlinkClick r:id="rId3"/>
              </a:rPr>
              <a:t>intlerasmus@ugr.es</a:t>
            </a:r>
            <a:endParaRPr lang="es-ES" sz="2000" dirty="0">
              <a:solidFill>
                <a:srgbClr val="003300"/>
              </a:solidFill>
              <a:latin typeface="Euphemia" pitchFamily="34" charset="0"/>
              <a:hlinkClick r:id="rId4"/>
            </a:endParaRPr>
          </a:p>
          <a:p>
            <a:endParaRPr lang="es-E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4130" y="404664"/>
            <a:ext cx="7704856" cy="108108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extLst/>
        </p:spPr>
        <p:txBody>
          <a:bodyPr anchor="ctr"/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Certificado Fin de Estancia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232125-0615-436F-898F-FCF6565B88CE}"/>
              </a:ext>
            </a:extLst>
          </p:cNvPr>
          <p:cNvSpPr txBox="1"/>
          <p:nvPr/>
        </p:nvSpPr>
        <p:spPr>
          <a:xfrm rot="651184">
            <a:off x="6255314" y="1772816"/>
            <a:ext cx="2515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Modelo de Certificado para Programa Propio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14"/>
          <p:cNvSpPr txBox="1">
            <a:spLocks noChangeArrowheads="1"/>
          </p:cNvSpPr>
          <p:nvPr/>
        </p:nvSpPr>
        <p:spPr bwMode="auto">
          <a:xfrm>
            <a:off x="197643" y="1781175"/>
            <a:ext cx="87487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endParaRPr lang="es-ES" dirty="0">
              <a:solidFill>
                <a:schemeClr val="hlink"/>
              </a:solidFill>
              <a:latin typeface="Ink Free" panose="03080402000500000000" pitchFamily="66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>
                <a:solidFill>
                  <a:srgbClr val="003300"/>
                </a:solidFill>
                <a:latin typeface="Ink Free" panose="03080402000500000000" pitchFamily="66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los créditos mínimos para la beca MEC se computa </a:t>
            </a:r>
            <a:r>
              <a:rPr lang="es-ES" b="1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todo</a:t>
            </a: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lo matriculado en el curso 2025/26, tanto para cursar fuera como en la UGR. Y, claro, ¡No olvidar solicitarla en plazo </a:t>
            </a: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  <a:sym typeface="Wingdings" pitchFamily="2" charset="2"/>
              </a:rPr>
              <a:t>!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s-ES" dirty="0">
              <a:solidFill>
                <a:srgbClr val="003300"/>
              </a:solidFill>
              <a:latin typeface="Arial Narrow" panose="020B0606020202030204" pitchFamily="34" charset="0"/>
              <a:ea typeface="Roboto" panose="02000000000000000000" pitchFamily="2" charset="0"/>
              <a:cs typeface="Arial" panose="020B0604020202020204" pitchFamily="34" charset="0"/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Prepárate para el </a:t>
            </a:r>
            <a:r>
              <a:rPr lang="es-ES" b="1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“choque cultural”</a:t>
            </a:r>
            <a:r>
              <a:rPr lang="es-ES" dirty="0">
                <a:solidFill>
                  <a:srgbClr val="0033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una buena forma de evitar el bajón de la segunda semana:</a:t>
            </a:r>
          </a:p>
          <a:p>
            <a:pPr lvl="1" algn="ctr" eaLnBrk="1" hangingPunct="1"/>
            <a:r>
              <a:rPr lang="es-ES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https://www.digi-pass.eu/</a:t>
            </a:r>
            <a:r>
              <a:rPr lang="es-ES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El equipo de Internacionalización de la Facultad está para ayudarte a que esta experiencia sea un éxito.</a:t>
            </a:r>
            <a:endParaRPr lang="es-ES_tradnl" dirty="0">
              <a:latin typeface="Arial Narrow" panose="020B060602020203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endParaRPr lang="es-ES_tradnl" b="1" dirty="0">
              <a:solidFill>
                <a:srgbClr val="003300"/>
              </a:solidFill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4C76868-09F1-4492-9C56-955E1EE3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82" y="461177"/>
            <a:ext cx="1102618" cy="11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2E65380-2750-4CE9-A737-8F2DB4BFB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76242"/>
            <a:ext cx="3090940" cy="106689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14"/>
          <p:cNvSpPr txBox="1">
            <a:spLocks noChangeArrowheads="1"/>
          </p:cNvSpPr>
          <p:nvPr/>
        </p:nvSpPr>
        <p:spPr bwMode="auto">
          <a:xfrm>
            <a:off x="438790" y="851191"/>
            <a:ext cx="781226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es-ES_tradnl" sz="4000" b="1" dirty="0">
              <a:solidFill>
                <a:srgbClr val="000066"/>
              </a:solidFill>
              <a:latin typeface="Ink Free" panose="03080402000500000000" pitchFamily="66" charset="0"/>
            </a:endParaRPr>
          </a:p>
          <a:p>
            <a:pPr algn="ctr" eaLnBrk="1" hangingPunct="1"/>
            <a:endParaRPr lang="es-ES" b="1" dirty="0">
              <a:latin typeface="Ink Free" panose="03080402000500000000" pitchFamily="66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s-ES" dirty="0"/>
              <a:t> La incorporación a algunos destinos puede ser a final de agosto o principios de septiembre y en muchas universidades la asistencia a las jornadas de bienvenida es obligatoria (pasan lista). Si por cualquier causa no puedes llegar en la fecha que te esperan en tu destino, </a:t>
            </a:r>
            <a:r>
              <a:rPr lang="es-ES" u="sng" dirty="0">
                <a:solidFill>
                  <a:srgbClr val="A50021"/>
                </a:solidFill>
              </a:rPr>
              <a:t>escríbeles avisando y pidiendo disculpas</a:t>
            </a:r>
            <a:r>
              <a:rPr lang="es-ES" dirty="0">
                <a:solidFill>
                  <a:srgbClr val="A50021"/>
                </a:solidFill>
              </a:rPr>
              <a:t>.</a:t>
            </a:r>
          </a:p>
          <a:p>
            <a:pPr lvl="1" eaLnBrk="1" hangingPunct="1"/>
            <a:endParaRPr lang="es-ES" dirty="0">
              <a:solidFill>
                <a:srgbClr val="A50021"/>
              </a:solidFill>
              <a:latin typeface="Ink Free" panose="03080402000500000000" pitchFamily="66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s-ES" dirty="0">
              <a:solidFill>
                <a:srgbClr val="A50021"/>
              </a:solidFill>
              <a:latin typeface="Ink Free" panose="03080402000500000000" pitchFamily="66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38790" y="42674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965036-2F85-490F-9AF0-2253A603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0890"/>
            <a:ext cx="1124102" cy="121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51A4693-9F22-4F96-8DD7-543CCF5FDB72}"/>
              </a:ext>
            </a:extLst>
          </p:cNvPr>
          <p:cNvSpPr/>
          <p:nvPr/>
        </p:nvSpPr>
        <p:spPr>
          <a:xfrm>
            <a:off x="3202098" y="587972"/>
            <a:ext cx="2702984" cy="70788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ES_tradnl" sz="4000" b="1" dirty="0">
                <a:solidFill>
                  <a:srgbClr val="000066"/>
                </a:solidFill>
              </a:rPr>
              <a:t>CONSEJOS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28" y="4293096"/>
            <a:ext cx="3929118" cy="22452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5536" y="2060575"/>
            <a:ext cx="8424614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spcBef>
                <a:spcPct val="25000"/>
              </a:spcBef>
            </a:pPr>
            <a:r>
              <a:rPr lang="es-ES" sz="2800" b="1" u="sng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 de Reconocimiento:</a:t>
            </a:r>
          </a:p>
          <a:p>
            <a:pPr algn="l">
              <a:spcBef>
                <a:spcPct val="25000"/>
              </a:spcBef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http://sl.ugr.es/0euq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ct val="25000"/>
              </a:spcBef>
            </a:pPr>
            <a:r>
              <a:rPr lang="es-ES" sz="28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trámite se concreta en dos pasos:</a:t>
            </a:r>
          </a:p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Completar formulario y enviar a 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oriccps@ugr.es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>
              <a:spcBef>
                <a:spcPct val="25000"/>
              </a:spcBef>
              <a:buFont typeface="Wingdings" pitchFamily="2" charset="2"/>
              <a:buChar char="ü"/>
            </a:pPr>
            <a:r>
              <a:rPr lang="es-ES" sz="2500" b="1" dirty="0">
                <a:latin typeface="Arial" panose="020B0604020202020204" pitchFamily="34" charset="0"/>
                <a:cs typeface="Arial" panose="020B0604020202020204" pitchFamily="34" charset="0"/>
              </a:rPr>
              <a:t>Subir TOR 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es-ES" sz="2500" i="1" dirty="0">
                <a:latin typeface="Arial" panose="020B0604020202020204" pitchFamily="34" charset="0"/>
                <a:cs typeface="Arial" panose="020B0604020202020204" pitchFamily="34" charset="0"/>
              </a:rPr>
              <a:t> of Records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) a Sede Electrónica:</a:t>
            </a:r>
          </a:p>
          <a:p>
            <a:pPr lvl="1" algn="l">
              <a:spcBef>
                <a:spcPct val="25000"/>
              </a:spcBef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https://sede.ugr.es/procs/Movilidad-internacional-Entrega-del-certificado-academico-Transcript-of-Records/</a:t>
            </a: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ct val="25000"/>
              </a:spcBef>
            </a:pPr>
            <a:endParaRPr lang="es-E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F0AFF0-7663-4A69-A7D3-C120C243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7420"/>
            <a:ext cx="1075760" cy="116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77648" y="602901"/>
            <a:ext cx="6834227" cy="1028469"/>
          </a:xfrm>
          <a:solidFill>
            <a:srgbClr val="CC99FF"/>
          </a:solidFill>
          <a:ln>
            <a:solidFill>
              <a:srgbClr val="FFFFCC"/>
            </a:solidFill>
          </a:ln>
          <a:effectLst>
            <a:reflection blurRad="6350" stA="50000" endA="300" endPos="55000" dir="5400000" sy="-100000" algn="bl" rotWithShape="0"/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-ES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acabar la estancia hay que 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tramitar en la FACULTAD: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2205038"/>
            <a:ext cx="6840537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166994" name="Group 2130"/>
          <p:cNvGraphicFramePr>
            <a:graphicFrameLocks noGrp="1"/>
          </p:cNvGraphicFramePr>
          <p:nvPr/>
        </p:nvGraphicFramePr>
        <p:xfrm>
          <a:off x="179388" y="1573213"/>
          <a:ext cx="8748712" cy="4876800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ECTS</a:t>
                      </a:r>
                      <a:endParaRPr kumimoji="0" lang="es-ES_tradn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 (Excellent)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A+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B (very good)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 (good)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D (satisfactory)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 (pass)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F (Fail)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ESPAÑA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9,0-10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(Sobresaliente)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M. Honor (5% del total)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8,0-8,9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(Notable)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7,0-7,9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(Notable)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6,0-6,9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(Aprobado)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5,0-5,9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(Aprobado)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0-4,9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(Suspenso)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ALEMANIA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1-1´3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1+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1’7-2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2’3-2’7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3-3’3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3’7-4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AUSTRIA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1+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3-4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BÉLGICA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18-19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16-17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14-15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12-13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10-11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0-9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BULGARIA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CHIPRE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DINAMARCA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12-13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13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10-11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8-9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0-5</a:t>
                      </a:r>
                      <a:endParaRPr kumimoji="0" lang="es-ES_trad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159" name="Rectangle 2118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2400" b="1" dirty="0"/>
              <a:t>TABLA DE EQUIVALENCIAS</a:t>
            </a:r>
          </a:p>
          <a:p>
            <a:pPr algn="ctr" eaLnBrk="0" hangingPunct="0"/>
            <a:r>
              <a:rPr lang="es-ES" sz="2400" dirty="0">
                <a:solidFill>
                  <a:srgbClr val="990000"/>
                </a:solidFill>
                <a:hlinkClick r:id="rId3"/>
              </a:rPr>
              <a:t>https://internacional.ugr.es/pages/conversion-calificaciones/tablaconversioncalificaciones</a:t>
            </a:r>
            <a:r>
              <a:rPr lang="es-ES" sz="2400" dirty="0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77" y="271651"/>
            <a:ext cx="964548" cy="104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2205038"/>
            <a:ext cx="6840537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7108" name="Picture 5" descr="Equivalencia Ch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 b="42934"/>
          <a:stretch>
            <a:fillRect/>
          </a:stretch>
        </p:blipFill>
        <p:spPr bwMode="auto">
          <a:xfrm>
            <a:off x="577850" y="2798948"/>
            <a:ext cx="79883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3200" b="1" dirty="0"/>
              <a:t>EQUIVALENCIA </a:t>
            </a:r>
            <a:br>
              <a:rPr lang="es-ES" sz="3200" b="1" dirty="0"/>
            </a:br>
            <a:r>
              <a:rPr lang="es-ES" sz="3200" b="1" dirty="0"/>
              <a:t>DE CRÉDITOS NO ECTS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457200" y="1608528"/>
            <a:ext cx="8497887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los destinos </a:t>
            </a:r>
            <a:r>
              <a:rPr lang="es-ES" sz="1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Erasmus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la equivalencia de créditos es muy variable y por ello debéis aportar a vuestro/a tutor docente toda la información que permita establecer la equivalencia de créditos entre ambas universidades.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39" y="261583"/>
            <a:ext cx="1136501" cy="123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1"/>
          <p:cNvSpPr txBox="1">
            <a:spLocks noChangeArrowheads="1"/>
          </p:cNvSpPr>
          <p:nvPr/>
        </p:nvSpPr>
        <p:spPr bwMode="auto">
          <a:xfrm>
            <a:off x="375930" y="3162557"/>
            <a:ext cx="8768069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25000"/>
              </a:spcBef>
            </a:pP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partir de </a:t>
            </a:r>
            <a:r>
              <a:rPr lang="es-ES" sz="20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mitad de marzo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enviaremos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e-mail a destinos y realizaremos la nominación según procedimiento que cada universidad haya establecido.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5930" y="4079609"/>
            <a:ext cx="8345517" cy="22349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l">
              <a:lnSpc>
                <a:spcPct val="160000"/>
              </a:lnSpc>
              <a:spcBef>
                <a:spcPct val="25000"/>
              </a:spcBef>
            </a:pP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partir de ese momento recibiréis un </a:t>
            </a:r>
            <a:r>
              <a:rPr lang="es-ES" sz="2000" b="1" u="sng" dirty="0" err="1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</a:t>
            </a:r>
            <a:r>
              <a:rPr lang="es-ES" sz="2000" b="1" u="sng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u="sng" dirty="0" err="1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Message</a:t>
            </a:r>
            <a:r>
              <a:rPr lang="es-ES" sz="2000" b="1" u="sng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 instrucciones a seguir.</a:t>
            </a:r>
          </a:p>
          <a:p>
            <a:pPr algn="l">
              <a:lnSpc>
                <a:spcPct val="160000"/>
              </a:lnSpc>
              <a:spcBef>
                <a:spcPct val="25000"/>
              </a:spcBef>
            </a:pP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después de unas semanas no te han contactado, 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nos lo dices (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oriccps@ugr.es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para que pidamos confirmación. </a:t>
            </a:r>
          </a:p>
          <a:p>
            <a:pPr algn="l">
              <a:lnSpc>
                <a:spcPct val="160000"/>
              </a:lnSpc>
              <a:spcBef>
                <a:spcPct val="25000"/>
              </a:spcBef>
            </a:pP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 la oficina tenemos </a:t>
            </a:r>
            <a:r>
              <a:rPr lang="es-ES" sz="2000" b="1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información </a:t>
            </a:r>
            <a:r>
              <a:rPr lang="es-ES" sz="20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procedimiento de muchas universidades socias, que os iremos enviando.</a:t>
            </a:r>
            <a:endParaRPr lang="es-E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2358370"/>
            <a:ext cx="281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NOMINACIÓN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60032" y="1836941"/>
            <a:ext cx="58839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400" b="1" dirty="0"/>
              <a:t>Centralizados en </a:t>
            </a:r>
            <a:r>
              <a:rPr lang="es-ES_tradnl" sz="2400" dirty="0"/>
              <a:t>la </a:t>
            </a:r>
            <a:r>
              <a:rPr lang="es-ES_tradnl" sz="2400" u="sng" dirty="0">
                <a:solidFill>
                  <a:srgbClr val="FF0000"/>
                </a:solidFill>
              </a:rPr>
              <a:t>OFICINA DE INTERNACIONALIZACIÓN  </a:t>
            </a:r>
            <a:r>
              <a:rPr lang="es-ES_tradnl" sz="2400" dirty="0"/>
              <a:t>de la </a:t>
            </a:r>
            <a:r>
              <a:rPr lang="es-ES_tradnl" sz="2400" dirty="0">
                <a:solidFill>
                  <a:srgbClr val="FF0000"/>
                </a:solidFill>
              </a:rPr>
              <a:t>Facultad</a:t>
            </a:r>
            <a:r>
              <a:rPr lang="es-ES_tradnl" sz="2400" dirty="0"/>
              <a:t> </a:t>
            </a:r>
            <a:endParaRPr lang="es-ES" sz="2400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9512" y="479375"/>
            <a:ext cx="819268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4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  <a:r>
              <a:rPr lang="es-ES" sz="4000" b="1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(Erasmus)</a:t>
            </a:r>
            <a:endParaRPr lang="es-ES" sz="40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629375" y="2281547"/>
            <a:ext cx="504056" cy="86409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115616" y="3747409"/>
            <a:ext cx="0" cy="382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49540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1"/>
          <p:cNvSpPr txBox="1">
            <a:spLocks noChangeArrowheads="1"/>
          </p:cNvSpPr>
          <p:nvPr/>
        </p:nvSpPr>
        <p:spPr bwMode="auto">
          <a:xfrm>
            <a:off x="1187450" y="1341438"/>
            <a:ext cx="7543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s-ES" sz="4800" b="1">
              <a:solidFill>
                <a:srgbClr val="DC5900"/>
              </a:solidFill>
              <a:latin typeface="Times New Roman" pitchFamily="18" charset="0"/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2205038"/>
            <a:ext cx="6840537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  <a:p>
            <a:pPr algn="l">
              <a:spcBef>
                <a:spcPct val="25000"/>
              </a:spcBef>
            </a:pPr>
            <a:endParaRPr lang="es-ES" sz="1800">
              <a:solidFill>
                <a:srgbClr val="000066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3200" b="1" dirty="0"/>
              <a:t>EQUIVALENCIA </a:t>
            </a:r>
            <a:br>
              <a:rPr lang="es-ES" sz="3200" b="1" dirty="0"/>
            </a:br>
            <a:r>
              <a:rPr lang="es-ES" sz="3200" b="1" dirty="0"/>
              <a:t>DE CRÉDITOS NO ECTS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457200" y="1608528"/>
            <a:ext cx="8497887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En los destinos </a:t>
            </a:r>
            <a:r>
              <a:rPr lang="es-ES" sz="1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Erasmus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la equivalencia de créditos es muy variable y por ello debéis aportar a vuestro/a tutor docente toda la información que permita establecer la equivalencia de créditos entre ambas universidades.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39" y="261583"/>
            <a:ext cx="1136501" cy="123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67EC9F-BC6A-4FC4-8400-CAB16F02470F}"/>
              </a:ext>
            </a:extLst>
          </p:cNvPr>
          <p:cNvSpPr txBox="1"/>
          <p:nvPr/>
        </p:nvSpPr>
        <p:spPr>
          <a:xfrm>
            <a:off x="611560" y="3284984"/>
            <a:ext cx="81439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¿Cómo saber la conversión de créditos cuando no son ECTS?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Lo habitual es trabajar en horas docentes (horas de clase presencial): es decir, </a:t>
            </a:r>
          </a:p>
          <a:p>
            <a:r>
              <a:rPr lang="es-ES" dirty="0"/>
              <a:t>en una asignatura determinada ¿cuántas horas de clase hay a lo largo del semestre? </a:t>
            </a:r>
          </a:p>
          <a:p>
            <a:r>
              <a:rPr lang="es-ES" dirty="0"/>
              <a:t>En España, las asignaturas de 6 créditos tienen exactamente 60 horas de clase,</a:t>
            </a:r>
          </a:p>
          <a:p>
            <a:r>
              <a:rPr lang="es-ES" dirty="0"/>
              <a:t>siendo el horario de 4 horas a la semana, durante 15 semanas que dura el semestre</a:t>
            </a:r>
          </a:p>
          <a:p>
            <a:r>
              <a:rPr lang="es-ES" dirty="0"/>
              <a:t>universitario. Por tanto, 10 horas serían 1 ECTS.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También se puede tomar en cuenta el número de créditos (por ejemplo</a:t>
            </a:r>
          </a:p>
          <a:p>
            <a:r>
              <a:rPr lang="es-ES" dirty="0"/>
              <a:t>créditos uruguayos) que un estudiante ordinario uruguayo hace durante un semestre</a:t>
            </a:r>
          </a:p>
          <a:p>
            <a:r>
              <a:rPr lang="es-ES" dirty="0"/>
              <a:t>y esa cantidad de créditos equivaldría aquí a 30 </a:t>
            </a:r>
            <a:r>
              <a:rPr lang="es-ES"/>
              <a:t>ECTS.</a:t>
            </a:r>
            <a:endParaRPr lang="es-ES" dirty="0"/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167055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14"/>
          <p:cNvSpPr txBox="1">
            <a:spLocks noChangeArrowheads="1"/>
          </p:cNvSpPr>
          <p:nvPr/>
        </p:nvSpPr>
        <p:spPr bwMode="auto">
          <a:xfrm>
            <a:off x="2411760" y="764704"/>
            <a:ext cx="642940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“Todavía no estoy segura/o de si voy a irme al destino que me han asignado”</a:t>
            </a:r>
          </a:p>
          <a:p>
            <a:pPr lvl="1" eaLnBrk="1" hangingPunct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Contacta con 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  <a:hlinkClick r:id="rId3"/>
              </a:rPr>
              <a:t>oriccps@ugr.es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para:</a:t>
            </a:r>
          </a:p>
          <a:p>
            <a:pPr lvl="1" eaLnBrk="1" hangingPunct="1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Informarte del enlace donde renunciar (Sede Electrónica) ya que, de no hacerlo, tendrás problemas en el momento de tu automatrícula (te salen las asignaturas sin grupo).</a:t>
            </a: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Comunicarlo a la universidad de destino si ya hubieses sido nominado/a.</a:t>
            </a: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No enviar tu nominación a destino o retrasarla si tienes dudas.</a:t>
            </a:r>
          </a:p>
          <a:p>
            <a:pPr lvl="2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Quitarte de todas las listas de contactos. </a:t>
            </a:r>
            <a:endParaRPr lang="es-ES" sz="2800" dirty="0">
              <a:solidFill>
                <a:srgbClr val="CC00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642" y="2886249"/>
            <a:ext cx="36520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s-E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FAQs</a:t>
            </a:r>
            <a:endParaRPr lang="es-E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4"/>
          <p:cNvSpPr txBox="1">
            <a:spLocks noChangeArrowheads="1"/>
          </p:cNvSpPr>
          <p:nvPr/>
        </p:nvSpPr>
        <p:spPr bwMode="auto">
          <a:xfrm>
            <a:off x="467544" y="764704"/>
            <a:ext cx="84963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“Soy estudiante de la Doble CC Políticas-Derecho, ¿cómo hago mi Acuerdo de Estudios?”</a:t>
            </a:r>
          </a:p>
          <a:p>
            <a:pPr eaLnBrk="1" hangingPunct="1"/>
            <a:endParaRPr lang="es-ES_tradnl" sz="2800" b="1" dirty="0">
              <a:solidFill>
                <a:srgbClr val="000066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Para las asignaturas del plan de estudios de </a:t>
            </a:r>
            <a:r>
              <a:rPr lang="es-ES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CC. Políticas 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deberás proceder tal como hemos indicado (</a:t>
            </a: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Paso 1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Para las asignaturas del plan de estudios de </a:t>
            </a:r>
            <a:r>
              <a:rPr lang="es-ES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Derecho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deberás consultar la web y si tienes dudas preguntar a 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  <a:hlinkClick r:id="rId3"/>
              </a:rPr>
              <a:t>oriderecho@ugr.es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s-ES" sz="2800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En el Acuerdo de Estudios Erasmus+ (</a:t>
            </a: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Paso 2</a:t>
            </a: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 por </a:t>
            </a:r>
            <a:r>
              <a:rPr lang="es-ES" sz="2800" b="1" dirty="0">
                <a:solidFill>
                  <a:srgbClr val="008000"/>
                </a:solidFill>
                <a:latin typeface="Arial Narrow" panose="020B0606020202030204" pitchFamily="34" charset="0"/>
                <a:cs typeface="Times New Roman" pitchFamily="18" charset="0"/>
              </a:rPr>
              <a:t>Sede Electrónica</a:t>
            </a: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sí se incluyen </a:t>
            </a:r>
            <a:r>
              <a:rPr lang="es-ES" sz="2800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todas las asignaturas </a:t>
            </a: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(tanto las de CC. Políticas como las de Derecho)</a:t>
            </a:r>
            <a:endParaRPr lang="es-ES" sz="2800" dirty="0">
              <a:solidFill>
                <a:srgbClr val="CC00FF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F2CFB1-B68B-437B-9B13-01CEF0F0DCEB}"/>
              </a:ext>
            </a:extLst>
          </p:cNvPr>
          <p:cNvSpPr/>
          <p:nvPr/>
        </p:nvSpPr>
        <p:spPr>
          <a:xfrm>
            <a:off x="467544" y="68166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“Soy estudiante de la Doble CC Políticas-Derecho y cada año solicito la beca MEC, ¿</a:t>
            </a:r>
            <a:r>
              <a:rPr lang="es-ES_tradnl" b="1" dirty="0" err="1">
                <a:solidFill>
                  <a:srgbClr val="FF0000"/>
                </a:solidFill>
              </a:rPr>
              <a:t>cúantos</a:t>
            </a:r>
            <a:r>
              <a:rPr lang="es-ES_tradnl" b="1" dirty="0">
                <a:solidFill>
                  <a:srgbClr val="FF0000"/>
                </a:solidFill>
              </a:rPr>
              <a:t> créditos debo de matricular?”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3A07E2-8895-4BB2-8E1E-81BA3AE9C35F}"/>
              </a:ext>
            </a:extLst>
          </p:cNvPr>
          <p:cNvSpPr/>
          <p:nvPr/>
        </p:nvSpPr>
        <p:spPr>
          <a:xfrm>
            <a:off x="683568" y="1772816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El </a:t>
            </a:r>
            <a:r>
              <a:rPr lang="es-ES" dirty="0" err="1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nº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de créditos mínimos para beca MEC varía según el curso:</a:t>
            </a:r>
          </a:p>
          <a:p>
            <a:pPr lvl="2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1º: 78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2º: 72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3º: 75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4º: 78</a:t>
            </a:r>
          </a:p>
          <a:p>
            <a:pPr lvl="2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5º: 75</a:t>
            </a:r>
          </a:p>
          <a:p>
            <a:pPr lvl="2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En esos créditos computan tanto los que se realizan en movilidad (incluidos en el Acuerdo de Estudios) como los que se matriculen con grupo para cursar en la UGR.</a:t>
            </a:r>
          </a:p>
          <a:p>
            <a:pPr lvl="1"/>
            <a:endParaRPr lang="es-ES" u="sng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En el último año se pueden matricular menos del mínimo, los que falten para completar el plan de estudios.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31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14"/>
          <p:cNvSpPr txBox="1">
            <a:spLocks noChangeArrowheads="1"/>
          </p:cNvSpPr>
          <p:nvPr/>
        </p:nvSpPr>
        <p:spPr bwMode="auto">
          <a:xfrm>
            <a:off x="827584" y="1052736"/>
            <a:ext cx="7715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“Hace casi un mes que enviasteis mi nominación a la Universidad de destino y todavía no he recibido ninguna respuesta”.</a:t>
            </a:r>
            <a:endParaRPr lang="es-ES" sz="4000" b="1" dirty="0">
              <a:solidFill>
                <a:srgbClr val="FF0000"/>
              </a:solidFill>
            </a:endParaRPr>
          </a:p>
          <a:p>
            <a:pPr lvl="1" eaLnBrk="1" hangingPunct="1"/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Lo primero es </a:t>
            </a:r>
            <a:r>
              <a:rPr lang="es-ES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informarnos a nosotros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, que confirmaremos si está bien enviado el e-mail de nominación o completado el procedimiento de nominación online y contactaremos con la universidad de acogida para ver si hay algún problema.</a:t>
            </a:r>
          </a:p>
          <a:p>
            <a:pPr lvl="1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Mira en la web de tu Universidad de destino a ver si es que tendrías que hacer algún trámite de inscripción on-line </a:t>
            </a:r>
            <a:r>
              <a:rPr lang="es-ES" b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y no lo has hecho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. </a:t>
            </a:r>
          </a:p>
          <a:p>
            <a:pPr lvl="1" eaLnBrk="1" hangingPunct="1">
              <a:buFontTx/>
              <a:buChar char="-"/>
            </a:pP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Comprueba cuándo es el “</a:t>
            </a:r>
            <a:r>
              <a:rPr lang="es-ES" dirty="0" err="1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deadline</a:t>
            </a:r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”, puede que no contacten contigo hasta que no tramiten todas las solicitudes</a:t>
            </a:r>
          </a:p>
          <a:p>
            <a:pPr lvl="1" eaLnBrk="1" hangingPunct="1">
              <a:buFont typeface="Wingdings" pitchFamily="2" charset="2"/>
              <a:buNone/>
            </a:pPr>
            <a:endParaRPr lang="es-ES" sz="2800" dirty="0">
              <a:solidFill>
                <a:srgbClr val="CC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14"/>
          <p:cNvSpPr txBox="1">
            <a:spLocks noChangeArrowheads="1"/>
          </p:cNvSpPr>
          <p:nvPr/>
        </p:nvSpPr>
        <p:spPr bwMode="auto">
          <a:xfrm>
            <a:off x="251520" y="476672"/>
            <a:ext cx="8748713" cy="46474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s-ES_tradnl" sz="2800" b="1" dirty="0">
                <a:solidFill>
                  <a:srgbClr val="FF0000"/>
                </a:solidFill>
              </a:rPr>
              <a:t>“No tengo costumbre de consultar mi cuenta de correo de la UGR ¿pasa algo?”</a:t>
            </a:r>
          </a:p>
          <a:p>
            <a:pPr eaLnBrk="1" hangingPunct="1"/>
            <a:endParaRPr lang="es-ES_tradnl" sz="2800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Sí, puede pasar que te quedes sin cobrar, que no te admitan en la Universidad de destino o que pierdas el año </a:t>
            </a:r>
            <a:r>
              <a:rPr lang="es-ES" dirty="0"/>
              <a:t>🤷‍♀️</a:t>
            </a:r>
            <a:endParaRPr lang="es-ES" dirty="0">
              <a:solidFill>
                <a:srgbClr val="3333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1" eaLnBrk="1" hangingPunct="1"/>
            <a:r>
              <a:rPr lang="es-ES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s-ES" sz="2800" b="1" u="sng" dirty="0">
                <a:solidFill>
                  <a:srgbClr val="CC99FF"/>
                </a:solidFill>
                <a:latin typeface="Arial Narrow" panose="020B0606020202030204" pitchFamily="34" charset="0"/>
                <a:cs typeface="Times New Roman" pitchFamily="18" charset="0"/>
              </a:rPr>
              <a:t>Consejos para gestionar la cuenta</a:t>
            </a:r>
            <a:r>
              <a:rPr lang="es-ES" sz="2800" dirty="0">
                <a:solidFill>
                  <a:srgbClr val="CC99FF"/>
                </a:solidFill>
                <a:latin typeface="Arial Narrow" panose="020B0606020202030204" pitchFamily="34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- Abrir una carpeta donde ir guardando los mensajes importantes </a:t>
            </a:r>
            <a:r>
              <a:rPr lang="es-ES" sz="20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(recuerda: en la bandeja de entrada </a:t>
            </a:r>
            <a:r>
              <a:rPr lang="es-ES" sz="2000" i="1" u="sng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se borran pasado un tiempo</a:t>
            </a:r>
            <a:r>
              <a:rPr lang="es-ES" sz="20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)</a:t>
            </a:r>
          </a:p>
          <a:p>
            <a:pPr lvl="1" eaLnBrk="1" hangingPunct="1">
              <a:buFontTx/>
              <a:buChar char="-"/>
            </a:pPr>
            <a:r>
              <a:rPr lang="es-ES" sz="2800" dirty="0">
                <a:solidFill>
                  <a:srgbClr val="3333FF"/>
                </a:solidFill>
                <a:latin typeface="Arial Narrow" panose="020B0606020202030204" pitchFamily="34" charset="0"/>
                <a:cs typeface="Times New Roman" pitchFamily="18" charset="0"/>
              </a:rPr>
              <a:t> Borrarte de algunas listas de distribución por un tiempo</a:t>
            </a:r>
          </a:p>
          <a:p>
            <a:pPr marL="914400" lvl="1" indent="-457200" eaLnBrk="1" hangingPunct="1">
              <a:buFontTx/>
              <a:buChar char="-"/>
            </a:pP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Entrar mínimo una vez a la semana</a:t>
            </a: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2527-B410-47B6-BDE1-C7A453C1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691563"/>
            <a:ext cx="2468166" cy="2452687"/>
          </a:xfrm>
          <a:solidFill>
            <a:srgbClr val="CC99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r>
              <a:rPr lang="es-ES" sz="2600" b="1" dirty="0"/>
              <a:t>Contacta con </a:t>
            </a:r>
            <a:r>
              <a:rPr lang="es-ES" sz="2600" b="1" dirty="0" err="1"/>
              <a:t>l@s</a:t>
            </a:r>
            <a:r>
              <a:rPr lang="es-ES" sz="2600" b="1" dirty="0"/>
              <a:t> estudiantes que van al mismo destino que tú </a:t>
            </a:r>
            <a:endParaRPr lang="x-none" sz="2600" b="1" dirty="0"/>
          </a:p>
        </p:txBody>
      </p:sp>
      <p:pic>
        <p:nvPicPr>
          <p:cNvPr id="3074" name="Picture 2" descr="Cuántos amigos se pueden tener?">
            <a:extLst>
              <a:ext uri="{FF2B5EF4-FFF2-40B4-BE49-F238E27FC236}">
                <a16:creationId xmlns:a16="http://schemas.microsoft.com/office/drawing/2014/main" id="{5D0D34DF-F0F4-457C-9705-FC85AC7A7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" b="24056"/>
          <a:stretch/>
        </p:blipFill>
        <p:spPr bwMode="auto">
          <a:xfrm>
            <a:off x="20" y="-1904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E8AA-8147-4CE2-8DF3-369B90A5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181" y="4005064"/>
            <a:ext cx="5614060" cy="2452687"/>
          </a:xfrm>
          <a:solidFill>
            <a:srgbClr val="FFFF00"/>
          </a:solidFill>
        </p:spPr>
        <p:txBody>
          <a:bodyPr anchor="ctr">
            <a:normAutofit fontScale="92500"/>
          </a:bodyPr>
          <a:lstStyle/>
          <a:p>
            <a:endParaRPr lang="es-ES" sz="1800" dirty="0"/>
          </a:p>
          <a:p>
            <a:r>
              <a:rPr lang="es-ES" sz="1800" dirty="0"/>
              <a:t>Desde </a:t>
            </a:r>
            <a:r>
              <a:rPr lang="es-ES" sz="1800" dirty="0">
                <a:hlinkClick r:id="rId3"/>
              </a:rPr>
              <a:t>oriccps@ugr.es</a:t>
            </a:r>
            <a:r>
              <a:rPr lang="es-ES" sz="1800" dirty="0"/>
              <a:t> vamos a enviar un mensaje a todos los que vais al mismo destino para que os pongáis en contacto y poder recabar la información y ayudaros entre </a:t>
            </a:r>
            <a:r>
              <a:rPr lang="es-ES" sz="1800" dirty="0" err="1"/>
              <a:t>vosotr@s</a:t>
            </a:r>
            <a:r>
              <a:rPr lang="es-ES" sz="1800" dirty="0"/>
              <a:t> (además de facilitar también nuestro trabajo). </a:t>
            </a:r>
          </a:p>
          <a:p>
            <a:r>
              <a:rPr lang="es-ES" sz="1800" dirty="0">
                <a:cs typeface="Times New Roman" pitchFamily="18" charset="0"/>
              </a:rPr>
              <a:t>Es aconsejable que los/as estudiantes que vayan a un mismo destino realicen los trámites de manera </a:t>
            </a:r>
            <a:r>
              <a:rPr lang="es-ES" sz="1800" b="1" u="sng" dirty="0">
                <a:cs typeface="Times New Roman" pitchFamily="18" charset="0"/>
              </a:rPr>
              <a:t>simultánea</a:t>
            </a:r>
            <a:r>
              <a:rPr lang="es-ES" sz="1800" dirty="0">
                <a:cs typeface="Times New Roman" pitchFamily="18" charset="0"/>
              </a:rPr>
              <a:t> (envío documentación al destino, firma de Acuerdo de Estudios,…).</a:t>
            </a:r>
          </a:p>
          <a:p>
            <a:endParaRPr lang="es-ES" sz="1600" dirty="0">
              <a:cs typeface="Times New Roman" pitchFamily="18" charset="0"/>
            </a:endParaRPr>
          </a:p>
          <a:p>
            <a:endParaRPr lang="x-none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915816" y="1166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943536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14"/>
          <p:cNvSpPr txBox="1">
            <a:spLocks noChangeArrowheads="1"/>
          </p:cNvSpPr>
          <p:nvPr/>
        </p:nvSpPr>
        <p:spPr bwMode="auto">
          <a:xfrm>
            <a:off x="333872" y="1533465"/>
            <a:ext cx="835292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Estudiar el procedimiento de admisión y anotar en tu agenda todos los plazos (web de universidad de destino).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los trámites con la Universidad de destino.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el Paso 1 con el tutor docente.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el Paso 2 en la Sede Electrónica.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Firmar la documentación OUT Erasmus + en la Sede Electrónica (julio).</a:t>
            </a:r>
          </a:p>
          <a:p>
            <a:pPr lvl="1" eaLnBrk="1" hangingPunct="1"/>
            <a:endParaRPr lang="es-ES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siempre, siempre,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el correo electrónico</a:t>
            </a:r>
            <a:r>
              <a:rPr lang="es-ES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UGR.</a:t>
            </a:r>
          </a:p>
          <a:p>
            <a:pPr marL="914400" lvl="1" indent="-457200" eaLnBrk="1" hangingPunct="1">
              <a:buFontTx/>
              <a:buChar char="-"/>
            </a:pPr>
            <a:endParaRPr lang="es-ES" sz="2000" dirty="0">
              <a:solidFill>
                <a:srgbClr val="CC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95536" y="10714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3500" dirty="0">
              <a:solidFill>
                <a:srgbClr val="99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6929D5A-E659-429D-9F6D-04236DB3B439}"/>
              </a:ext>
            </a:extLst>
          </p:cNvPr>
          <p:cNvSpPr/>
          <p:nvPr/>
        </p:nvSpPr>
        <p:spPr>
          <a:xfrm>
            <a:off x="971599" y="542260"/>
            <a:ext cx="430848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_tradnl" sz="2000" b="1" dirty="0">
                <a:solidFill>
                  <a:srgbClr val="FF0000"/>
                </a:solidFill>
              </a:rPr>
              <a:t>“Hay muchas cosas que hacer pero</a:t>
            </a:r>
          </a:p>
          <a:p>
            <a:pPr lvl="0"/>
            <a:r>
              <a:rPr lang="es-ES_tradnl" sz="2000" b="1" dirty="0">
                <a:solidFill>
                  <a:srgbClr val="FF0000"/>
                </a:solidFill>
              </a:rPr>
              <a:t> </a:t>
            </a:r>
            <a:r>
              <a:rPr lang="es-ES_tradnl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lo más inmediato?”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99070" y="542260"/>
            <a:ext cx="3345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Checklist</a:t>
            </a:r>
            <a:r>
              <a:rPr lang="es-ES_tradn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7590928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14"/>
          <p:cNvSpPr txBox="1">
            <a:spLocks noChangeArrowheads="1"/>
          </p:cNvSpPr>
          <p:nvPr/>
        </p:nvSpPr>
        <p:spPr bwMode="auto">
          <a:xfrm>
            <a:off x="397008" y="332656"/>
            <a:ext cx="67672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s-ES_tradnl" sz="2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 Docentes de Movilidad Internacional – Movilidad saliente</a:t>
            </a:r>
            <a:endParaRPr lang="es-ES" sz="20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17CE7C-71A3-46CE-B075-5F54A51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15" y="28548"/>
            <a:ext cx="1244079" cy="134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4B646F-EA8F-4F8F-8CD4-6B6E51D8D68A}"/>
              </a:ext>
            </a:extLst>
          </p:cNvPr>
          <p:cNvSpPr txBox="1"/>
          <p:nvPr/>
        </p:nvSpPr>
        <p:spPr>
          <a:xfrm>
            <a:off x="533606" y="135495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Serás informado por correo electrónico sobre quién es tu tutor/a y su correo electrónico.</a:t>
            </a:r>
          </a:p>
          <a:p>
            <a:r>
              <a:rPr lang="es-ES" sz="2000" dirty="0"/>
              <a:t>Si para mitad de marzo no has recibido ese mensaje nos puedes preguntar escribiendo a </a:t>
            </a:r>
            <a:r>
              <a:rPr lang="es-ES" sz="2000" dirty="0">
                <a:hlinkClick r:id="rId4"/>
              </a:rPr>
              <a:t>oriccps@ugr.es</a:t>
            </a:r>
            <a:r>
              <a:rPr lang="es-ES" sz="2000" dirty="0"/>
              <a:t>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26D1E8-A24E-42A9-859E-7341A9818C8F}"/>
              </a:ext>
            </a:extLst>
          </p:cNvPr>
          <p:cNvSpPr txBox="1"/>
          <p:nvPr/>
        </p:nvSpPr>
        <p:spPr>
          <a:xfrm>
            <a:off x="532640" y="2748449"/>
            <a:ext cx="799141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Teniendo en cuenta que el Acuerdo de Estudios debe de estar firmado por las tres partes (estudiante, UGR y Universidad de acogida) antes de la incorporación a destino… ¿Cuándo hacer el Acuerdo de Estudios?</a:t>
            </a:r>
          </a:p>
          <a:p>
            <a:r>
              <a:rPr lang="es-ES" dirty="0"/>
              <a:t>La respuesta es complicada pero la idea es: </a:t>
            </a:r>
          </a:p>
          <a:p>
            <a:pPr algn="ctr"/>
            <a:endParaRPr lang="es-ES" dirty="0"/>
          </a:p>
          <a:p>
            <a:pPr algn="ctr"/>
            <a:r>
              <a:rPr lang="es-ES" dirty="0">
                <a:highlight>
                  <a:srgbClr val="FFFF00"/>
                </a:highlight>
              </a:rPr>
              <a:t>NI MUY PRONTO NI DEMASIADO TARDE</a:t>
            </a:r>
          </a:p>
          <a:p>
            <a:endParaRPr lang="es-ES" dirty="0"/>
          </a:p>
          <a:p>
            <a:r>
              <a:rPr lang="es-ES" dirty="0"/>
              <a:t>Ni tan pronto como para que haya que estar haciendo cambios en breve cuando publiquen oferta académica 2025/26 ni tan tarde como para que se te pase el plazo que tenga la Universidad de destino para enviárselo.</a:t>
            </a:r>
          </a:p>
          <a:p>
            <a:r>
              <a:rPr lang="es-ES_tradnl" dirty="0"/>
              <a:t>L</a:t>
            </a:r>
            <a:r>
              <a:rPr lang="es-ES" dirty="0"/>
              <a:t>o ideal sería ir haciendo ya el paso 1 y tenerlo firmado por el tutor/a pero NO SUBIRLO A SEDE ELECTRÓNICA hasta no estar seguro/a de que no habrá cambios.</a:t>
            </a:r>
          </a:p>
        </p:txBody>
      </p:sp>
    </p:spTree>
    <p:extLst>
      <p:ext uri="{BB962C8B-B14F-4D97-AF65-F5344CB8AC3E}">
        <p14:creationId xmlns:p14="http://schemas.microsoft.com/office/powerpoint/2010/main" val="157055631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14"/>
          <p:cNvSpPr txBox="1">
            <a:spLocks noChangeArrowheads="1"/>
          </p:cNvSpPr>
          <p:nvPr/>
        </p:nvSpPr>
        <p:spPr bwMode="auto">
          <a:xfrm>
            <a:off x="869679" y="2167602"/>
            <a:ext cx="730272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1" algn="ctr" eaLnBrk="1" hangingPunct="1"/>
            <a:r>
              <a:rPr lang="es-ES" sz="2800" i="1" dirty="0">
                <a:solidFill>
                  <a:srgbClr val="A50021"/>
                </a:solidFill>
                <a:cs typeface="Times New Roman" pitchFamily="18" charset="0"/>
              </a:rPr>
              <a:t>Vicedecana de Internacionalización:</a:t>
            </a:r>
          </a:p>
          <a:p>
            <a:pPr lvl="1" algn="ctr" eaLnBrk="1" hangingPunct="1"/>
            <a:r>
              <a:rPr lang="es-ES" sz="2800" b="1" dirty="0">
                <a:solidFill>
                  <a:srgbClr val="000066"/>
                </a:solidFill>
                <a:cs typeface="Times New Roman" pitchFamily="18" charset="0"/>
              </a:rPr>
              <a:t>Guadalupe Martínez Fuentes</a:t>
            </a:r>
          </a:p>
          <a:p>
            <a:pPr lvl="1" algn="ctr" eaLnBrk="1" hangingPunct="1"/>
            <a:r>
              <a:rPr lang="es-ES" sz="2800" i="1" dirty="0">
                <a:solidFill>
                  <a:srgbClr val="A50021"/>
                </a:solidFill>
                <a:cs typeface="Times New Roman" pitchFamily="18" charset="0"/>
              </a:rPr>
              <a:t>Personal de Administración:</a:t>
            </a:r>
          </a:p>
          <a:p>
            <a:pPr lvl="1" algn="ctr" eaLnBrk="1" hangingPunct="1"/>
            <a:r>
              <a:rPr lang="es-ES" sz="2800" b="1" dirty="0">
                <a:solidFill>
                  <a:srgbClr val="000066"/>
                </a:solidFill>
                <a:cs typeface="Times New Roman" pitchFamily="18" charset="0"/>
              </a:rPr>
              <a:t>Susana Fernández Alcázar</a:t>
            </a:r>
          </a:p>
          <a:p>
            <a:pPr lvl="1" algn="ctr" eaLnBrk="1" hangingPunct="1"/>
            <a:r>
              <a:rPr lang="es-ES" sz="2800" b="1" dirty="0">
                <a:solidFill>
                  <a:srgbClr val="000066"/>
                </a:solidFill>
                <a:cs typeface="Times New Roman" pitchFamily="18" charset="0"/>
              </a:rPr>
              <a:t>Noel Mesa Torres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38AC00-2ADC-43C9-9DC7-26023FFDCEE9}"/>
              </a:ext>
            </a:extLst>
          </p:cNvPr>
          <p:cNvSpPr/>
          <p:nvPr/>
        </p:nvSpPr>
        <p:spPr>
          <a:xfrm>
            <a:off x="539552" y="744316"/>
            <a:ext cx="698477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s-ES_tradnl" sz="2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Internacionalización de la Facultad de CC. Políticas y Sociología: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17CE7C-71A3-46CE-B075-5F54A51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32907"/>
            <a:ext cx="1199382" cy="12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45BE58C-F9E9-46C0-ADDF-08ABEA000080}"/>
              </a:ext>
            </a:extLst>
          </p:cNvPr>
          <p:cNvSpPr/>
          <p:nvPr/>
        </p:nvSpPr>
        <p:spPr>
          <a:xfrm>
            <a:off x="1187624" y="484872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hlinkClick r:id="rId4"/>
              </a:rPr>
              <a:t>https://polisocio.ugr.es/movilidad-internacional.php</a:t>
            </a:r>
            <a:r>
              <a:rPr lang="es-ES" sz="2400" dirty="0"/>
              <a:t> 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C4B95C-94DA-416B-A4A5-37C62A29BB3F}"/>
              </a:ext>
            </a:extLst>
          </p:cNvPr>
          <p:cNvSpPr txBox="1"/>
          <p:nvPr/>
        </p:nvSpPr>
        <p:spPr>
          <a:xfrm>
            <a:off x="3563888" y="5375406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oriccps@ugr.es</a:t>
            </a:r>
            <a:r>
              <a:rPr lang="es-ES_tradnl" sz="2400" b="1" dirty="0">
                <a:solidFill>
                  <a:srgbClr val="0000FF"/>
                </a:solidFill>
              </a:rPr>
              <a:t>  </a:t>
            </a:r>
            <a:endParaRPr lang="es-E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95536" y="1973700"/>
            <a:ext cx="82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Euphemia" pitchFamily="34" charset="0"/>
              </a:rPr>
              <a:t>Mientras esperas a recibir mensaje de bienvenida, visita la página web de la Universidad de destino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3126281"/>
            <a:ext cx="374441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latin typeface="Euphemia" pitchFamily="34" charset="0"/>
              </a:rPr>
              <a:t>¿No sabes cómo encontrarla?</a:t>
            </a: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 </a:t>
            </a:r>
          </a:p>
          <a:p>
            <a:pPr algn="ctr"/>
            <a:endParaRPr lang="es-ES" dirty="0">
              <a:latin typeface="Euphemia" pitchFamily="34" charset="0"/>
              <a:sym typeface="Wingdings" pitchFamily="2" charset="2"/>
            </a:endParaRPr>
          </a:p>
          <a:p>
            <a:pPr algn="ctr"/>
            <a:r>
              <a:rPr lang="es-ES" dirty="0" err="1">
                <a:latin typeface="Euphemia" pitchFamily="34" charset="0"/>
                <a:sym typeface="Wingdings" pitchFamily="2" charset="2"/>
              </a:rPr>
              <a:t>University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 of ____ +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erasmus</a:t>
            </a:r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endParaRPr lang="es-ES" dirty="0">
              <a:latin typeface="Euphemia" pitchFamily="34" charset="0"/>
              <a:sym typeface="Wingdings" pitchFamily="2" charset="2"/>
            </a:endParaRP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‘‘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Application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Procedure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’’</a:t>
            </a: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‘‘Exchange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Application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’’</a:t>
            </a:r>
          </a:p>
          <a:p>
            <a:pPr algn="ctr"/>
            <a:r>
              <a:rPr lang="es-ES" dirty="0">
                <a:latin typeface="Euphemia" pitchFamily="34" charset="0"/>
                <a:sym typeface="Wingdings" pitchFamily="2" charset="2"/>
              </a:rPr>
              <a:t>‘‘Exchange </a:t>
            </a:r>
            <a:r>
              <a:rPr lang="es-ES" dirty="0" err="1">
                <a:latin typeface="Euphemia" pitchFamily="34" charset="0"/>
                <a:sym typeface="Wingdings" pitchFamily="2" charset="2"/>
              </a:rPr>
              <a:t>Students</a:t>
            </a:r>
            <a:r>
              <a:rPr lang="es-ES" dirty="0">
                <a:latin typeface="Euphemia" pitchFamily="34" charset="0"/>
                <a:sym typeface="Wingdings" pitchFamily="2" charset="2"/>
              </a:rPr>
              <a:t>’’</a:t>
            </a: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491880" y="3481885"/>
            <a:ext cx="0" cy="4702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9512" y="479375"/>
            <a:ext cx="819268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5" name="13 Conector recto de flecha"/>
          <p:cNvCxnSpPr/>
          <p:nvPr/>
        </p:nvCxnSpPr>
        <p:spPr>
          <a:xfrm>
            <a:off x="5364088" y="3481885"/>
            <a:ext cx="0" cy="4702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Flecha curvada hacia abajo 20"/>
          <p:cNvSpPr/>
          <p:nvPr/>
        </p:nvSpPr>
        <p:spPr>
          <a:xfrm rot="6647789">
            <a:off x="5888977" y="3655755"/>
            <a:ext cx="2139801" cy="105865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046AAC-B84C-414F-A731-4355139F79DB}"/>
              </a:ext>
            </a:extLst>
          </p:cNvPr>
          <p:cNvSpPr txBox="1"/>
          <p:nvPr/>
        </p:nvSpPr>
        <p:spPr>
          <a:xfrm>
            <a:off x="179512" y="1258910"/>
            <a:ext cx="82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puedes hacer tú desde el momento que aceptas la plaza hasta que enviemos tu nominación? ¡</a:t>
            </a:r>
            <a:r>
              <a:rPr lang="es-ES" b="1" dirty="0">
                <a:solidFill>
                  <a:srgbClr val="FF0000"/>
                </a:solidFill>
              </a:rPr>
              <a:t>Anticiparte! </a:t>
            </a:r>
          </a:p>
        </p:txBody>
      </p:sp>
    </p:spTree>
    <p:extLst>
      <p:ext uri="{BB962C8B-B14F-4D97-AF65-F5344CB8AC3E}">
        <p14:creationId xmlns:p14="http://schemas.microsoft.com/office/powerpoint/2010/main" val="256737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3135323"/>
            <a:ext cx="8335714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>
              <a:lnSpc>
                <a:spcPct val="80000"/>
              </a:lnSpc>
              <a:spcBef>
                <a:spcPct val="25000"/>
              </a:spcBef>
            </a:pPr>
            <a:endParaRPr lang="es-ES" sz="2000" b="1" dirty="0">
              <a:solidFill>
                <a:srgbClr val="00006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9388" lvl="1">
              <a:lnSpc>
                <a:spcPct val="80000"/>
              </a:lnSpc>
              <a:spcBef>
                <a:spcPct val="25000"/>
              </a:spcBef>
            </a:pP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Cumplimentar algún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formulario online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aportando la documentación que te requieran y que habrás preparado previamente.</a:t>
            </a:r>
          </a:p>
          <a:p>
            <a:pPr marL="179388" lvl="1">
              <a:lnSpc>
                <a:spcPct val="80000"/>
              </a:lnSpc>
              <a:spcBef>
                <a:spcPct val="25000"/>
              </a:spcBef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1800" b="1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 tienes dudas, envía un email a la oficina de relaciones internacionales de la Universidad de destino ANTES DEL DEADLINE</a:t>
            </a:r>
            <a:endParaRPr lang="es-ES" b="1" dirty="0">
              <a:solidFill>
                <a:schemeClr val="accent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Recuerda: has sido seleccionado/a pero aún no has sido admitido/a por tu Universidad de destino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99603" y="1247104"/>
            <a:ext cx="83357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Recibes el mensaje: </a:t>
            </a:r>
          </a:p>
          <a:p>
            <a:pPr lvl="0" algn="r">
              <a:lnSpc>
                <a:spcPct val="150000"/>
              </a:lnSpc>
            </a:pPr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Seguir las instrucciones de tu Universidad de destino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536" y="399554"/>
            <a:ext cx="8640961" cy="901673"/>
          </a:xfrm>
          <a:prstGeom prst="rect">
            <a:avLst/>
          </a:prstGeom>
          <a:solidFill>
            <a:srgbClr val="FB9BCB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extLst/>
        </p:spPr>
        <p:txBody>
          <a:bodyPr anchor="ctr"/>
          <a:lstStyle/>
          <a:p>
            <a:pPr algn="ctr"/>
            <a:r>
              <a:rPr lang="es-E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Llamada ovalada 1"/>
          <p:cNvSpPr/>
          <p:nvPr/>
        </p:nvSpPr>
        <p:spPr>
          <a:xfrm>
            <a:off x="4977697" y="2307374"/>
            <a:ext cx="2608603" cy="917656"/>
          </a:xfrm>
          <a:prstGeom prst="wedgeEllipseCallout">
            <a:avLst>
              <a:gd name="adj1" fmla="val -37386"/>
              <a:gd name="adj2" fmla="val 754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Cuidado con los plazos/</a:t>
            </a:r>
            <a:r>
              <a:rPr lang="es-ES" b="1" dirty="0" err="1">
                <a:solidFill>
                  <a:schemeClr val="tx1"/>
                </a:solidFill>
              </a:rPr>
              <a:t>deadline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252536" y="925274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b="1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LISTADO: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2652" y="2432140"/>
            <a:ext cx="793778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Transcript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of records  (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Certificado Académico)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87624" y="2924944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(OLA) 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1187624" y="3550930"/>
            <a:ext cx="4387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Health</a:t>
            </a: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Insurance</a:t>
            </a: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Card</a:t>
            </a:r>
            <a:r>
              <a:rPr lang="es-E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s-ES" sz="2000" dirty="0"/>
          </a:p>
        </p:txBody>
      </p:sp>
      <p:sp>
        <p:nvSpPr>
          <p:cNvPr id="8" name="Rectángulo 7"/>
          <p:cNvSpPr/>
          <p:nvPr/>
        </p:nvSpPr>
        <p:spPr>
          <a:xfrm>
            <a:off x="531495" y="4194494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Seguro de Asistencia en Viaje</a:t>
            </a:r>
          </a:p>
        </p:txBody>
      </p:sp>
      <p:cxnSp>
        <p:nvCxnSpPr>
          <p:cNvPr id="15" name="Conector angular 14"/>
          <p:cNvCxnSpPr>
            <a:cxnSpLocks/>
          </p:cNvCxnSpPr>
          <p:nvPr/>
        </p:nvCxnSpPr>
        <p:spPr>
          <a:xfrm rot="16200000" flipH="1">
            <a:off x="4696361" y="5339536"/>
            <a:ext cx="1019338" cy="99146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79188EF5-F29F-4E19-AA28-973634FCE973}"/>
              </a:ext>
            </a:extLst>
          </p:cNvPr>
          <p:cNvSpPr/>
          <p:nvPr/>
        </p:nvSpPr>
        <p:spPr>
          <a:xfrm>
            <a:off x="553077" y="4661704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Erasmus </a:t>
            </a:r>
            <a:r>
              <a:rPr lang="es-ES" sz="20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statement</a:t>
            </a:r>
            <a:endParaRPr lang="es-ES" sz="2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DFB1DB-7993-4F20-AFA0-D9A90FA9C7D9}"/>
              </a:ext>
            </a:extLst>
          </p:cNvPr>
          <p:cNvSpPr txBox="1"/>
          <p:nvPr/>
        </p:nvSpPr>
        <p:spPr>
          <a:xfrm>
            <a:off x="2253969" y="5131086"/>
            <a:ext cx="2456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Primera vez que oigo hablar de estos documentos…no te preocupes, lee con atención lo siguiente: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A5CD92-7A68-419E-BDD3-4F97AF71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00258"/>
            <a:ext cx="1259754" cy="12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700808"/>
            <a:ext cx="878497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Transcript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Records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(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Certificado Académico )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a través 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Sede Electrónica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https://sede.ugr.es/procs/Certificados-de-Grado-Estudiante-de-Movilidad-en-Granada/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1093788" lvl="3">
              <a:lnSpc>
                <a:spcPct val="80000"/>
              </a:lnSpc>
              <a:spcBef>
                <a:spcPct val="25000"/>
              </a:spcBef>
            </a:pPr>
            <a:r>
              <a:rPr lang="es-ES" sz="1600" i="1" dirty="0">
                <a:solidFill>
                  <a:srgbClr val="00B05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te generará un Certificado Académico, exento de pago por ser para trámites con Universidad de destino en movilidad </a:t>
            </a:r>
            <a:r>
              <a:rPr lang="es-ES" sz="16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internacional, que recibirás a través de HERMES firmado y listo para ser enviado/subido dentro del procedimiento de admisión en la Universidad de destino.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sz="16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(Paso 2 del Acuerdo de Estudios de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Electrónica </a:t>
            </a:r>
            <a:r>
              <a:rPr lang="es-ES" sz="2400" b="1" u="sng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firmado por Vicedecana/s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Se descarga de Hermes “Mis procedimientos”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OLA (Online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la UGR todavía no puede tramitar </a:t>
            </a:r>
            <a:r>
              <a:rPr lang="es-ES" sz="2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OLAs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). Pregúntanos cómo proceder.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441163" y="279096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la </a:t>
            </a:r>
            <a:r>
              <a:rPr lang="es-ES" sz="3200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9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060848"/>
            <a:ext cx="8964488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European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Health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Insurance</a:t>
            </a: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Card</a:t>
            </a:r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:</a:t>
            </a:r>
            <a:r>
              <a:rPr lang="es-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Tarjeta Sanitaria Europea</a:t>
            </a:r>
            <a:endParaRPr lang="es-E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 solicita en la Seguridad Social: </a:t>
            </a:r>
            <a:r>
              <a:rPr lang="es-ES" sz="24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/>
              </a:rPr>
              <a:t>https://www.juntadeandalucia.es/temas/salud/servicios/tarjeta-europea.html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En caso de tener seguro privado consultarlo con la compañía 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endParaRPr lang="es-ES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Seguro de Asistencia en Viaje: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vicerrectorado de Internacionalización informará en su momento. Ver información aquí:</a:t>
            </a:r>
          </a:p>
          <a:p>
            <a:pPr marL="636588" lvl="2">
              <a:lnSpc>
                <a:spcPct val="80000"/>
              </a:lnSpc>
              <a:spcBef>
                <a:spcPct val="25000"/>
              </a:spcBef>
            </a:pP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https://internacional.ugr.es/estudiantes/movilidad-saliente/seguro</a:t>
            </a:r>
            <a:r>
              <a:rPr lang="es-E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441163" y="279096"/>
            <a:ext cx="100091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200" dirty="0">
                <a:solidFill>
                  <a:srgbClr val="FB9BC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1.Trámites con </a:t>
            </a:r>
            <a:r>
              <a:rPr lang="es-ES" sz="3200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solidFill>
                  <a:srgbClr val="FB9B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Universidad de destino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Documentos frecuentes 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0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</TotalTime>
  <Words>4779</Words>
  <Application>Microsoft Office PowerPoint</Application>
  <PresentationFormat>Presentación en pantalla (4:3)</PresentationFormat>
  <Paragraphs>621</Paragraphs>
  <Slides>49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63" baseType="lpstr">
      <vt:lpstr>Arial Unicode MS</vt:lpstr>
      <vt:lpstr>Arial</vt:lpstr>
      <vt:lpstr>Arial Narrow</vt:lpstr>
      <vt:lpstr>Calibri</vt:lpstr>
      <vt:lpstr>Calibri Light</vt:lpstr>
      <vt:lpstr>Courier New</vt:lpstr>
      <vt:lpstr>Euphemia</vt:lpstr>
      <vt:lpstr>Garamond</vt:lpstr>
      <vt:lpstr>Ink Free</vt:lpstr>
      <vt:lpstr>Roboto</vt:lpstr>
      <vt:lpstr>Tahoma</vt:lpstr>
      <vt:lpstr>Times New Roman</vt:lpstr>
      <vt:lpstr>Wingdings</vt:lpstr>
      <vt:lpstr>Office Theme</vt:lpstr>
      <vt:lpstr> TRÁMITES MOVILIDAD INTERNACIONAL 2025/26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ACUERDO DE ESTUDIOS PASO 1</vt:lpstr>
      <vt:lpstr>          ACUERDO DE ESTUDIOS PASO 2   SEDE ELECTRÓNICA  https://sede.ugr.es/sede/catalogo-de-procedimientos/movilidad-internacional-formalizacion-del-acuerdo-de-estudios.html </vt:lpstr>
      <vt:lpstr>Acuerdo de Estudios en Sede Electrónica (Paso 2)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 acabar la estancia hay que tramitar en la FACULTAD: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Contacta con l@s estudiantes que van al mismo destino que tú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Susana Fernandez Alcazar</cp:lastModifiedBy>
  <cp:revision>289</cp:revision>
  <cp:lastPrinted>2024-02-27T09:23:42Z</cp:lastPrinted>
  <dcterms:created xsi:type="dcterms:W3CDTF">2017-02-17T09:26:44Z</dcterms:created>
  <dcterms:modified xsi:type="dcterms:W3CDTF">2025-03-05T20:14:33Z</dcterms:modified>
</cp:coreProperties>
</file>